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313" r:id="rId3"/>
    <p:sldId id="314" r:id="rId4"/>
    <p:sldId id="704" r:id="rId5"/>
    <p:sldId id="893" r:id="rId6"/>
    <p:sldId id="736" r:id="rId7"/>
    <p:sldId id="699" r:id="rId8"/>
    <p:sldId id="896" r:id="rId9"/>
    <p:sldId id="709" r:id="rId10"/>
    <p:sldId id="710" r:id="rId11"/>
    <p:sldId id="711" r:id="rId12"/>
    <p:sldId id="613" r:id="rId13"/>
    <p:sldId id="712" r:id="rId14"/>
    <p:sldId id="713" r:id="rId15"/>
    <p:sldId id="894" r:id="rId16"/>
    <p:sldId id="714" r:id="rId17"/>
    <p:sldId id="715" r:id="rId18"/>
    <p:sldId id="895" r:id="rId19"/>
    <p:sldId id="716" r:id="rId20"/>
    <p:sldId id="717" r:id="rId21"/>
    <p:sldId id="718" r:id="rId22"/>
    <p:sldId id="719" r:id="rId23"/>
    <p:sldId id="720" r:id="rId24"/>
    <p:sldId id="721" r:id="rId25"/>
    <p:sldId id="626" r:id="rId26"/>
    <p:sldId id="627" r:id="rId27"/>
    <p:sldId id="722" r:id="rId28"/>
    <p:sldId id="723" r:id="rId29"/>
    <p:sldId id="724" r:id="rId30"/>
    <p:sldId id="725" r:id="rId31"/>
    <p:sldId id="726" r:id="rId32"/>
    <p:sldId id="727" r:id="rId33"/>
    <p:sldId id="728" r:id="rId34"/>
    <p:sldId id="729" r:id="rId35"/>
    <p:sldId id="730" r:id="rId36"/>
    <p:sldId id="733" r:id="rId37"/>
    <p:sldId id="731" r:id="rId38"/>
    <p:sldId id="732" r:id="rId39"/>
    <p:sldId id="734" r:id="rId40"/>
    <p:sldId id="735" r:id="rId41"/>
    <p:sldId id="274" r:id="rId42"/>
    <p:sldId id="298" r:id="rId43"/>
    <p:sldId id="29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4" y="8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4/3/2024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171901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15</a:t>
            </a:fld>
            <a:endParaRPr lang="en-US"/>
          </a:p>
        </p:txBody>
      </p:sp>
    </p:spTree>
    <p:extLst>
      <p:ext uri="{BB962C8B-B14F-4D97-AF65-F5344CB8AC3E}">
        <p14:creationId xmlns:p14="http://schemas.microsoft.com/office/powerpoint/2010/main" val="385358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18</a:t>
            </a:fld>
            <a:endParaRPr lang="en-US"/>
          </a:p>
        </p:txBody>
      </p:sp>
    </p:spTree>
    <p:extLst>
      <p:ext uri="{BB962C8B-B14F-4D97-AF65-F5344CB8AC3E}">
        <p14:creationId xmlns:p14="http://schemas.microsoft.com/office/powerpoint/2010/main" val="159389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4/3/2024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4/3/2024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4/3/2024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4500</a:t>
            </a:r>
          </a:p>
        </p:txBody>
      </p:sp>
      <p:sp>
        <p:nvSpPr>
          <p:cNvPr id="3" name="Subtitle 2"/>
          <p:cNvSpPr>
            <a:spLocks noGrp="1"/>
          </p:cNvSpPr>
          <p:nvPr>
            <p:ph type="subTitle" idx="1"/>
          </p:nvPr>
        </p:nvSpPr>
        <p:spPr/>
        <p:txBody>
          <a:bodyPr/>
          <a:lstStyle/>
          <a:p>
            <a:r>
              <a:rPr lang="en-US" dirty="0"/>
              <a:t>Week 12 - Wednesday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Traveling salesman problem</a:t>
            </a:r>
          </a:p>
        </p:txBody>
      </p:sp>
      <p:sp>
        <p:nvSpPr>
          <p:cNvPr id="3" name="Content Placeholder 2"/>
          <p:cNvSpPr>
            <a:spLocks noGrp="1"/>
          </p:cNvSpPr>
          <p:nvPr>
            <p:ph idx="1"/>
          </p:nvPr>
        </p:nvSpPr>
        <p:spPr>
          <a:xfrm>
            <a:off x="609600" y="1775193"/>
            <a:ext cx="11201400" cy="4701807"/>
          </a:xfrm>
        </p:spPr>
        <p:txBody>
          <a:bodyPr>
            <a:normAutofit fontScale="92500"/>
          </a:bodyPr>
          <a:lstStyle/>
          <a:p>
            <a:r>
              <a:rPr lang="en-US" dirty="0"/>
              <a:t>The traveling salesman problem (TSP) supplies </a:t>
            </a:r>
            <a:r>
              <a:rPr lang="en-US" b="1" i="1" dirty="0"/>
              <a:t>n</a:t>
            </a:r>
            <a:r>
              <a:rPr lang="en-US" dirty="0"/>
              <a:t> cities </a:t>
            </a:r>
            <a:r>
              <a:rPr lang="en-US" b="1" i="1" dirty="0"/>
              <a:t>v</a:t>
            </a:r>
            <a:r>
              <a:rPr lang="en-US" baseline="-25000" dirty="0"/>
              <a:t>1</a:t>
            </a:r>
            <a:r>
              <a:rPr lang="en-US" dirty="0"/>
              <a:t>, </a:t>
            </a:r>
            <a:r>
              <a:rPr lang="en-US" b="1" i="1" dirty="0"/>
              <a:t>v</a:t>
            </a:r>
            <a:r>
              <a:rPr lang="en-US" baseline="-25000" dirty="0"/>
              <a:t>2</a:t>
            </a:r>
            <a:r>
              <a:rPr lang="en-US" dirty="0"/>
              <a:t>,…, </a:t>
            </a:r>
            <a:r>
              <a:rPr lang="en-US" b="1" i="1" dirty="0" err="1"/>
              <a:t>v</a:t>
            </a:r>
            <a:r>
              <a:rPr lang="en-US" b="1" i="1" baseline="-25000" dirty="0" err="1"/>
              <a:t>n</a:t>
            </a:r>
            <a:endParaRPr lang="en-US" b="1" i="1" baseline="-25000" dirty="0"/>
          </a:p>
          <a:p>
            <a:r>
              <a:rPr lang="en-US" dirty="0"/>
              <a:t>All cities are connected with a directed edge (</a:t>
            </a:r>
            <a:r>
              <a:rPr lang="en-US" b="1" i="1" dirty="0"/>
              <a:t>v</a:t>
            </a:r>
            <a:r>
              <a:rPr lang="en-US" b="1" i="1" baseline="-25000" dirty="0"/>
              <a:t>i</a:t>
            </a:r>
            <a:r>
              <a:rPr lang="en-US" dirty="0"/>
              <a:t>, </a:t>
            </a:r>
            <a:r>
              <a:rPr lang="en-US" b="1" i="1" dirty="0" err="1"/>
              <a:t>v</a:t>
            </a:r>
            <a:r>
              <a:rPr lang="en-US" b="1" i="1" baseline="-25000" dirty="0" err="1"/>
              <a:t>j</a:t>
            </a:r>
            <a:r>
              <a:rPr lang="en-US" dirty="0"/>
              <a:t>) of length </a:t>
            </a:r>
            <a:r>
              <a:rPr lang="en-US" b="1" i="1" dirty="0"/>
              <a:t>d</a:t>
            </a:r>
            <a:r>
              <a:rPr lang="en-US" dirty="0"/>
              <a:t>(</a:t>
            </a:r>
            <a:r>
              <a:rPr lang="en-US" b="1" i="1" dirty="0"/>
              <a:t>v</a:t>
            </a:r>
            <a:r>
              <a:rPr lang="en-US" b="1" i="1" baseline="-25000" dirty="0"/>
              <a:t>i</a:t>
            </a:r>
            <a:r>
              <a:rPr lang="en-US" dirty="0"/>
              <a:t>, </a:t>
            </a:r>
            <a:r>
              <a:rPr lang="en-US" b="1" i="1" dirty="0" err="1"/>
              <a:t>v</a:t>
            </a:r>
            <a:r>
              <a:rPr lang="en-US" b="1" i="1" baseline="-25000" dirty="0" err="1"/>
              <a:t>j</a:t>
            </a:r>
            <a:r>
              <a:rPr lang="en-US" dirty="0"/>
              <a:t>)</a:t>
            </a:r>
          </a:p>
          <a:p>
            <a:r>
              <a:rPr lang="en-US" dirty="0"/>
              <a:t>Starting at city </a:t>
            </a:r>
            <a:r>
              <a:rPr lang="en-US" b="1" i="1" dirty="0"/>
              <a:t>v</a:t>
            </a:r>
            <a:r>
              <a:rPr lang="en-US" baseline="-25000" dirty="0"/>
              <a:t>1</a:t>
            </a:r>
            <a:r>
              <a:rPr lang="en-US" dirty="0"/>
              <a:t>, find a </a:t>
            </a:r>
            <a:r>
              <a:rPr lang="en-US" b="1" dirty="0"/>
              <a:t>tour</a:t>
            </a:r>
            <a:r>
              <a:rPr lang="en-US" dirty="0"/>
              <a:t> of minimum distance that visits every city exactly once and returns to </a:t>
            </a:r>
            <a:r>
              <a:rPr lang="en-US" b="1" i="1" dirty="0"/>
              <a:t>v</a:t>
            </a:r>
            <a:r>
              <a:rPr lang="en-US" baseline="-25000" dirty="0"/>
              <a:t>1</a:t>
            </a:r>
          </a:p>
          <a:p>
            <a:r>
              <a:rPr lang="en-US" dirty="0"/>
              <a:t>Applications: routing problems, path planning, circuit layout in VLSI</a:t>
            </a:r>
          </a:p>
          <a:p>
            <a:r>
              <a:rPr lang="en-US" dirty="0"/>
              <a:t>Decision version:</a:t>
            </a:r>
          </a:p>
          <a:p>
            <a:pPr lvl="1"/>
            <a:r>
              <a:rPr lang="en-US" dirty="0"/>
              <a:t>Given a set of distances on </a:t>
            </a:r>
            <a:r>
              <a:rPr lang="en-US" b="1" i="1" dirty="0"/>
              <a:t>n</a:t>
            </a:r>
            <a:r>
              <a:rPr lang="en-US" dirty="0"/>
              <a:t> cities and a bound </a:t>
            </a:r>
            <a:r>
              <a:rPr lang="en-US" b="1" i="1" dirty="0"/>
              <a:t>D</a:t>
            </a:r>
            <a:r>
              <a:rPr lang="en-US" dirty="0"/>
              <a:t>, is there a tour of length at most </a:t>
            </a:r>
            <a:r>
              <a:rPr lang="en-US" b="1" i="1" dirty="0"/>
              <a:t>D</a:t>
            </a:r>
            <a:r>
              <a:rPr lang="en-US" dirty="0"/>
              <a:t>?</a:t>
            </a:r>
          </a:p>
          <a:p>
            <a:endParaRPr lang="en-US" dirty="0"/>
          </a:p>
        </p:txBody>
      </p:sp>
    </p:spTree>
    <p:extLst>
      <p:ext uri="{BB962C8B-B14F-4D97-AF65-F5344CB8AC3E}">
        <p14:creationId xmlns:p14="http://schemas.microsoft.com/office/powerpoint/2010/main" val="6516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Hamiltonian cycle problem</a:t>
            </a:r>
          </a:p>
        </p:txBody>
      </p:sp>
      <p:sp>
        <p:nvSpPr>
          <p:cNvPr id="3" name="Content Placeholder 2"/>
          <p:cNvSpPr>
            <a:spLocks noGrp="1"/>
          </p:cNvSpPr>
          <p:nvPr>
            <p:ph idx="1"/>
          </p:nvPr>
        </p:nvSpPr>
        <p:spPr/>
        <p:txBody>
          <a:bodyPr/>
          <a:lstStyle/>
          <a:p>
            <a:r>
              <a:rPr lang="en-US" dirty="0"/>
              <a:t>Given a directed graph </a:t>
            </a:r>
            <a:r>
              <a:rPr lang="en-US" b="1" i="1" dirty="0"/>
              <a:t>G</a:t>
            </a:r>
            <a:r>
              <a:rPr lang="en-US" dirty="0"/>
              <a:t> = (</a:t>
            </a:r>
            <a:r>
              <a:rPr lang="en-US" b="1" i="1" dirty="0"/>
              <a:t>V</a:t>
            </a:r>
            <a:r>
              <a:rPr lang="en-US" dirty="0"/>
              <a:t>,</a:t>
            </a:r>
            <a:r>
              <a:rPr lang="en-US" b="1" i="1" dirty="0"/>
              <a:t>E</a:t>
            </a:r>
            <a:r>
              <a:rPr lang="en-US" dirty="0"/>
              <a:t>), a cycle </a:t>
            </a:r>
            <a:r>
              <a:rPr lang="en-US" b="1" i="1" dirty="0"/>
              <a:t>C</a:t>
            </a:r>
            <a:r>
              <a:rPr lang="en-US" dirty="0"/>
              <a:t> in </a:t>
            </a:r>
            <a:r>
              <a:rPr lang="en-US" b="1" i="1" dirty="0"/>
              <a:t>G</a:t>
            </a:r>
            <a:r>
              <a:rPr lang="en-US" dirty="0"/>
              <a:t> is a Hamiltonian cycle if it visits each vertex exactly once</a:t>
            </a:r>
          </a:p>
          <a:p>
            <a:r>
              <a:rPr lang="en-US" dirty="0"/>
              <a:t>Decision problem:</a:t>
            </a:r>
          </a:p>
          <a:p>
            <a:pPr lvl="1"/>
            <a:r>
              <a:rPr lang="en-US" dirty="0"/>
              <a:t>Given a directed graph </a:t>
            </a:r>
            <a:r>
              <a:rPr lang="en-US" b="1" i="1" dirty="0"/>
              <a:t>G</a:t>
            </a:r>
            <a:r>
              <a:rPr lang="en-US" dirty="0"/>
              <a:t>, does it contain a Hamiltonian cycle?</a:t>
            </a:r>
          </a:p>
        </p:txBody>
      </p:sp>
    </p:spTree>
    <p:extLst>
      <p:ext uri="{BB962C8B-B14F-4D97-AF65-F5344CB8AC3E}">
        <p14:creationId xmlns:p14="http://schemas.microsoft.com/office/powerpoint/2010/main" val="104471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a Hamiltonian Cycle</a:t>
            </a:r>
          </a:p>
        </p:txBody>
      </p:sp>
      <p:cxnSp>
        <p:nvCxnSpPr>
          <p:cNvPr id="4" name="Straight Connector 3"/>
          <p:cNvCxnSpPr>
            <a:stCxn id="11" idx="7"/>
            <a:endCxn id="12" idx="2"/>
          </p:cNvCxnSpPr>
          <p:nvPr/>
        </p:nvCxnSpPr>
        <p:spPr>
          <a:xfrm rot="5400000" flipH="1" flipV="1">
            <a:off x="4876576" y="2407920"/>
            <a:ext cx="861284" cy="159280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11" idx="3"/>
            <a:endCxn id="15" idx="7"/>
          </p:cNvCxnSpPr>
          <p:nvPr/>
        </p:nvCxnSpPr>
        <p:spPr>
          <a:xfrm rot="5400000">
            <a:off x="3291616" y="4198396"/>
            <a:ext cx="1265368" cy="6557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12" idx="5"/>
            <a:endCxn id="14" idx="1"/>
          </p:cNvCxnSpPr>
          <p:nvPr/>
        </p:nvCxnSpPr>
        <p:spPr>
          <a:xfrm rot="16200000" flipH="1">
            <a:off x="6568216" y="2750596"/>
            <a:ext cx="1189168" cy="14939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14" idx="2"/>
            <a:endCxn id="13" idx="6"/>
          </p:cNvCxnSpPr>
          <p:nvPr/>
        </p:nvCxnSpPr>
        <p:spPr>
          <a:xfrm rot="10800000" flipV="1">
            <a:off x="6240780" y="4221480"/>
            <a:ext cx="1615440" cy="4572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11" idx="5"/>
            <a:endCxn id="13" idx="1"/>
          </p:cNvCxnSpPr>
          <p:nvPr/>
        </p:nvCxnSpPr>
        <p:spPr>
          <a:xfrm rot="16200000" flipH="1">
            <a:off x="4891816" y="3512596"/>
            <a:ext cx="655768" cy="1417768"/>
          </a:xfrm>
          <a:prstGeom prst="line">
            <a:avLst/>
          </a:prstGeom>
          <a:ln w="38100" cmpd="sng">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5" idx="6"/>
            <a:endCxn id="13" idx="3"/>
          </p:cNvCxnSpPr>
          <p:nvPr/>
        </p:nvCxnSpPr>
        <p:spPr>
          <a:xfrm flipV="1">
            <a:off x="3649980" y="4807996"/>
            <a:ext cx="2278604" cy="4802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3" idx="5"/>
            <a:endCxn id="16" idx="1"/>
          </p:cNvCxnSpPr>
          <p:nvPr/>
        </p:nvCxnSpPr>
        <p:spPr>
          <a:xfrm rot="16200000" flipH="1">
            <a:off x="6187216" y="4807996"/>
            <a:ext cx="731968" cy="731968"/>
          </a:xfrm>
          <a:prstGeom prst="line">
            <a:avLst/>
          </a:prstGeom>
          <a:ln w="38100" cmpd="sng">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7" idx="5"/>
            <a:endCxn id="31" idx="2"/>
          </p:cNvCxnSpPr>
          <p:nvPr/>
        </p:nvCxnSpPr>
        <p:spPr>
          <a:xfrm rot="16200000" flipH="1">
            <a:off x="5752876" y="1279936"/>
            <a:ext cx="480284" cy="357400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3" idx="3"/>
            <a:endCxn id="16" idx="7"/>
          </p:cNvCxnSpPr>
          <p:nvPr/>
        </p:nvCxnSpPr>
        <p:spPr>
          <a:xfrm rot="5400000">
            <a:off x="7368316" y="3931696"/>
            <a:ext cx="1417768" cy="17987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9" idx="0"/>
            <a:endCxn id="14" idx="4"/>
          </p:cNvCxnSpPr>
          <p:nvPr/>
        </p:nvCxnSpPr>
        <p:spPr>
          <a:xfrm rot="16200000" flipV="1">
            <a:off x="7802880" y="4640580"/>
            <a:ext cx="777240" cy="3048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6" idx="2"/>
            <a:endCxn id="20" idx="7"/>
          </p:cNvCxnSpPr>
          <p:nvPr/>
        </p:nvCxnSpPr>
        <p:spPr>
          <a:xfrm rot="10800000" flipV="1">
            <a:off x="5272816" y="2545080"/>
            <a:ext cx="2202404" cy="31472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7" idx="6"/>
            <a:endCxn id="26" idx="1"/>
          </p:cNvCxnSpPr>
          <p:nvPr/>
        </p:nvCxnSpPr>
        <p:spPr>
          <a:xfrm>
            <a:off x="5478780" y="2164080"/>
            <a:ext cx="2050004" cy="2516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1" idx="3"/>
            <a:endCxn id="20" idx="6"/>
          </p:cNvCxnSpPr>
          <p:nvPr/>
        </p:nvCxnSpPr>
        <p:spPr>
          <a:xfrm rot="5400000">
            <a:off x="5387340" y="3375436"/>
            <a:ext cx="2385284" cy="250720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2" idx="3"/>
            <a:endCxn id="22" idx="0"/>
          </p:cNvCxnSpPr>
          <p:nvPr/>
        </p:nvCxnSpPr>
        <p:spPr>
          <a:xfrm rot="5400000">
            <a:off x="5730240" y="3002056"/>
            <a:ext cx="526004" cy="3278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2" idx="4"/>
            <a:endCxn id="13" idx="0"/>
          </p:cNvCxnSpPr>
          <p:nvPr/>
        </p:nvCxnSpPr>
        <p:spPr>
          <a:xfrm rot="16200000" flipH="1">
            <a:off x="5593080" y="4030980"/>
            <a:ext cx="701040" cy="2286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24" idx="4"/>
            <a:endCxn id="23" idx="7"/>
          </p:cNvCxnSpPr>
          <p:nvPr/>
        </p:nvCxnSpPr>
        <p:spPr>
          <a:xfrm rot="5400000">
            <a:off x="9059956" y="3589020"/>
            <a:ext cx="449804" cy="992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a:cxnSpLocks/>
            <a:stCxn id="18" idx="6"/>
            <a:endCxn id="24" idx="2"/>
          </p:cNvCxnSpPr>
          <p:nvPr/>
        </p:nvCxnSpPr>
        <p:spPr>
          <a:xfrm>
            <a:off x="8526780" y="2926080"/>
            <a:ext cx="624840" cy="3048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8" idx="4"/>
            <a:endCxn id="19" idx="0"/>
          </p:cNvCxnSpPr>
          <p:nvPr/>
        </p:nvCxnSpPr>
        <p:spPr>
          <a:xfrm rot="5400000">
            <a:off x="7307580" y="4145280"/>
            <a:ext cx="2072640" cy="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a:cxnSpLocks/>
            <a:stCxn id="23" idx="4"/>
            <a:endCxn id="28" idx="0"/>
          </p:cNvCxnSpPr>
          <p:nvPr/>
        </p:nvCxnSpPr>
        <p:spPr>
          <a:xfrm>
            <a:off x="9105900" y="4175760"/>
            <a:ext cx="381000" cy="153924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28" idx="2"/>
            <a:endCxn id="19" idx="5"/>
          </p:cNvCxnSpPr>
          <p:nvPr/>
        </p:nvCxnSpPr>
        <p:spPr>
          <a:xfrm rot="10800000">
            <a:off x="8473216" y="5493796"/>
            <a:ext cx="830804" cy="4040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7" idx="3"/>
            <a:endCxn id="17" idx="6"/>
          </p:cNvCxnSpPr>
          <p:nvPr/>
        </p:nvCxnSpPr>
        <p:spPr>
          <a:xfrm rot="5400000">
            <a:off x="4511040" y="2041936"/>
            <a:ext cx="404084" cy="90700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7" idx="2"/>
            <a:endCxn id="25" idx="7"/>
          </p:cNvCxnSpPr>
          <p:nvPr/>
        </p:nvCxnSpPr>
        <p:spPr>
          <a:xfrm rot="10800000" flipV="1">
            <a:off x="2834416" y="2697480"/>
            <a:ext cx="1059404" cy="992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5" idx="4"/>
            <a:endCxn id="21" idx="1"/>
          </p:cNvCxnSpPr>
          <p:nvPr/>
        </p:nvCxnSpPr>
        <p:spPr>
          <a:xfrm rot="16200000" flipH="1">
            <a:off x="2339340" y="3474720"/>
            <a:ext cx="983204" cy="2516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1" idx="4"/>
            <a:endCxn id="15" idx="1"/>
          </p:cNvCxnSpPr>
          <p:nvPr/>
        </p:nvCxnSpPr>
        <p:spPr>
          <a:xfrm rot="16200000" flipH="1">
            <a:off x="2834640" y="4655820"/>
            <a:ext cx="754604" cy="2516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21" idx="7"/>
            <a:endCxn id="30" idx="3"/>
          </p:cNvCxnSpPr>
          <p:nvPr/>
        </p:nvCxnSpPr>
        <p:spPr>
          <a:xfrm rot="5400000" flipH="1" flipV="1">
            <a:off x="3063016" y="3664996"/>
            <a:ext cx="579568" cy="2747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0" idx="0"/>
            <a:endCxn id="17" idx="3"/>
          </p:cNvCxnSpPr>
          <p:nvPr/>
        </p:nvCxnSpPr>
        <p:spPr>
          <a:xfrm rot="5400000" flipH="1" flipV="1">
            <a:off x="3596640" y="2849656"/>
            <a:ext cx="373604" cy="3278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25" idx="6"/>
            <a:endCxn id="14" idx="2"/>
          </p:cNvCxnSpPr>
          <p:nvPr/>
        </p:nvCxnSpPr>
        <p:spPr>
          <a:xfrm>
            <a:off x="2887980" y="2926080"/>
            <a:ext cx="4968240" cy="12954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29" idx="6"/>
            <a:endCxn id="20" idx="2"/>
          </p:cNvCxnSpPr>
          <p:nvPr/>
        </p:nvCxnSpPr>
        <p:spPr>
          <a:xfrm flipV="1">
            <a:off x="3116580" y="5821680"/>
            <a:ext cx="1844040" cy="3048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29" idx="0"/>
            <a:endCxn id="21" idx="3"/>
          </p:cNvCxnSpPr>
          <p:nvPr/>
        </p:nvCxnSpPr>
        <p:spPr>
          <a:xfrm rot="5400000" flipH="1" flipV="1">
            <a:off x="2148840" y="5135656"/>
            <a:ext cx="1592804" cy="230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29" idx="7"/>
            <a:endCxn id="15" idx="3"/>
          </p:cNvCxnSpPr>
          <p:nvPr/>
        </p:nvCxnSpPr>
        <p:spPr>
          <a:xfrm rot="5400000" flipH="1" flipV="1">
            <a:off x="2910616" y="5569996"/>
            <a:ext cx="579568" cy="2747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15" idx="7"/>
            <a:endCxn id="22" idx="3"/>
          </p:cNvCxnSpPr>
          <p:nvPr/>
        </p:nvCxnSpPr>
        <p:spPr>
          <a:xfrm rot="5400000" flipH="1" flipV="1">
            <a:off x="3939316" y="3398296"/>
            <a:ext cx="1417768" cy="21035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18" idx="5"/>
            <a:endCxn id="23" idx="1"/>
          </p:cNvCxnSpPr>
          <p:nvPr/>
        </p:nvCxnSpPr>
        <p:spPr>
          <a:xfrm rot="16200000" flipH="1">
            <a:off x="8320816" y="3207796"/>
            <a:ext cx="808168" cy="5033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28" idx="3"/>
            <a:endCxn id="16" idx="5"/>
          </p:cNvCxnSpPr>
          <p:nvPr/>
        </p:nvCxnSpPr>
        <p:spPr>
          <a:xfrm rot="5400000" flipH="1">
            <a:off x="8153400" y="4823012"/>
            <a:ext cx="228600" cy="21797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6" idx="0"/>
            <a:endCxn id="12" idx="4"/>
          </p:cNvCxnSpPr>
          <p:nvPr/>
        </p:nvCxnSpPr>
        <p:spPr>
          <a:xfrm rot="16200000" flipV="1">
            <a:off x="5402580" y="3840480"/>
            <a:ext cx="2529840" cy="7620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27" idx="4"/>
            <a:endCxn id="20" idx="0"/>
          </p:cNvCxnSpPr>
          <p:nvPr/>
        </p:nvCxnSpPr>
        <p:spPr>
          <a:xfrm rot="5400000">
            <a:off x="3573780" y="3916680"/>
            <a:ext cx="3291840" cy="1524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1" idx="2"/>
            <a:endCxn id="30" idx="5"/>
          </p:cNvCxnSpPr>
          <p:nvPr/>
        </p:nvCxnSpPr>
        <p:spPr>
          <a:xfrm rot="10800000">
            <a:off x="3748816" y="3512596"/>
            <a:ext cx="449804" cy="2516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7" idx="4"/>
            <a:endCxn id="11" idx="0"/>
          </p:cNvCxnSpPr>
          <p:nvPr/>
        </p:nvCxnSpPr>
        <p:spPr>
          <a:xfrm rot="16200000" flipH="1">
            <a:off x="3878580" y="3078480"/>
            <a:ext cx="701040" cy="3048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21" idx="6"/>
            <a:endCxn id="19" idx="2"/>
          </p:cNvCxnSpPr>
          <p:nvPr/>
        </p:nvCxnSpPr>
        <p:spPr>
          <a:xfrm>
            <a:off x="3268980" y="4221480"/>
            <a:ext cx="4892040" cy="11430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26" idx="6"/>
            <a:endCxn id="18" idx="1"/>
          </p:cNvCxnSpPr>
          <p:nvPr/>
        </p:nvCxnSpPr>
        <p:spPr>
          <a:xfrm>
            <a:off x="7840980" y="2545080"/>
            <a:ext cx="373604" cy="251684"/>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a:cxnSpLocks/>
            <a:stCxn id="12" idx="1"/>
            <a:endCxn id="27" idx="5"/>
          </p:cNvCxnSpPr>
          <p:nvPr/>
        </p:nvCxnSpPr>
        <p:spPr>
          <a:xfrm flipH="1" flipV="1">
            <a:off x="5425216" y="2293396"/>
            <a:ext cx="731968" cy="3509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20" idx="6"/>
            <a:endCxn id="16" idx="2"/>
          </p:cNvCxnSpPr>
          <p:nvPr/>
        </p:nvCxnSpPr>
        <p:spPr>
          <a:xfrm flipV="1">
            <a:off x="5326380" y="5669280"/>
            <a:ext cx="1539240" cy="152400"/>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15" idx="5"/>
            <a:endCxn id="20" idx="1"/>
          </p:cNvCxnSpPr>
          <p:nvPr/>
        </p:nvCxnSpPr>
        <p:spPr>
          <a:xfrm rot="16200000" flipH="1">
            <a:off x="4167916" y="4846096"/>
            <a:ext cx="274768" cy="1417768"/>
          </a:xfrm>
          <a:prstGeom prst="line">
            <a:avLst/>
          </a:prstGeom>
          <a:ln w="38100" cmpd="sng">
            <a:solidFill>
              <a:schemeClr val="accent1">
                <a:lumMod val="75000"/>
              </a:schemeClr>
            </a:solidFill>
            <a:tailEnd type="triangl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2" name="Group 101"/>
          <p:cNvGrpSpPr/>
          <p:nvPr/>
        </p:nvGrpSpPr>
        <p:grpSpPr>
          <a:xfrm>
            <a:off x="2522220" y="1981200"/>
            <a:ext cx="7147560" cy="4328160"/>
            <a:chOff x="1524000" y="2209800"/>
            <a:chExt cx="7147560" cy="4328160"/>
          </a:xfrm>
          <a:effectLst>
            <a:outerShdw blurRad="50800" dist="38100" dir="2700000" algn="tl" rotWithShape="0">
              <a:prstClr val="black">
                <a:alpha val="40000"/>
              </a:prstClr>
            </a:outerShdw>
          </a:effectLst>
        </p:grpSpPr>
        <p:sp>
          <p:nvSpPr>
            <p:cNvPr id="11" name="Oval 10"/>
            <p:cNvSpPr/>
            <p:nvPr/>
          </p:nvSpPr>
          <p:spPr>
            <a:xfrm>
              <a:off x="3200400" y="38100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2" name="Oval 11"/>
            <p:cNvSpPr/>
            <p:nvPr/>
          </p:nvSpPr>
          <p:spPr>
            <a:xfrm>
              <a:off x="5105400" y="28194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3" name="Oval 12"/>
            <p:cNvSpPr/>
            <p:nvPr/>
          </p:nvSpPr>
          <p:spPr>
            <a:xfrm>
              <a:off x="4876800" y="47244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sp>
          <p:nvSpPr>
            <p:cNvPr id="14" name="Oval 13"/>
            <p:cNvSpPr/>
            <p:nvPr/>
          </p:nvSpPr>
          <p:spPr>
            <a:xfrm>
              <a:off x="6858000" y="42672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t>
              </a:r>
            </a:p>
          </p:txBody>
        </p:sp>
        <p:sp>
          <p:nvSpPr>
            <p:cNvPr id="15" name="Oval 14"/>
            <p:cNvSpPr/>
            <p:nvPr/>
          </p:nvSpPr>
          <p:spPr>
            <a:xfrm>
              <a:off x="2286000" y="53340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
              </a:r>
            </a:p>
          </p:txBody>
        </p:sp>
        <p:sp>
          <p:nvSpPr>
            <p:cNvPr id="16" name="Oval 15"/>
            <p:cNvSpPr/>
            <p:nvPr/>
          </p:nvSpPr>
          <p:spPr>
            <a:xfrm>
              <a:off x="5867400" y="57150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17" name="Oval 16"/>
            <p:cNvSpPr/>
            <p:nvPr/>
          </p:nvSpPr>
          <p:spPr>
            <a:xfrm>
              <a:off x="2895600" y="27432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8" name="Oval 17"/>
            <p:cNvSpPr/>
            <p:nvPr/>
          </p:nvSpPr>
          <p:spPr>
            <a:xfrm>
              <a:off x="7162800" y="29718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9" name="Oval 18"/>
            <p:cNvSpPr/>
            <p:nvPr/>
          </p:nvSpPr>
          <p:spPr>
            <a:xfrm>
              <a:off x="7162800" y="54102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p>
          </p:txBody>
        </p:sp>
        <p:sp>
          <p:nvSpPr>
            <p:cNvPr id="20" name="Oval 19"/>
            <p:cNvSpPr/>
            <p:nvPr/>
          </p:nvSpPr>
          <p:spPr>
            <a:xfrm>
              <a:off x="3962400" y="58674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p>
          </p:txBody>
        </p:sp>
        <p:sp>
          <p:nvSpPr>
            <p:cNvPr id="21" name="Oval 20"/>
            <p:cNvSpPr/>
            <p:nvPr/>
          </p:nvSpPr>
          <p:spPr>
            <a:xfrm>
              <a:off x="1905000" y="42672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sp>
          <p:nvSpPr>
            <p:cNvPr id="22" name="Oval 21"/>
            <p:cNvSpPr/>
            <p:nvPr/>
          </p:nvSpPr>
          <p:spPr>
            <a:xfrm>
              <a:off x="4648200" y="36576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t>
              </a:r>
            </a:p>
          </p:txBody>
        </p:sp>
        <p:sp>
          <p:nvSpPr>
            <p:cNvPr id="23" name="Oval 22"/>
            <p:cNvSpPr/>
            <p:nvPr/>
          </p:nvSpPr>
          <p:spPr>
            <a:xfrm>
              <a:off x="7924800" y="40386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a:t>
              </a:r>
            </a:p>
          </p:txBody>
        </p:sp>
        <p:sp>
          <p:nvSpPr>
            <p:cNvPr id="24" name="Oval 23"/>
            <p:cNvSpPr/>
            <p:nvPr/>
          </p:nvSpPr>
          <p:spPr>
            <a:xfrm>
              <a:off x="8153400" y="32766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25" name="Oval 24"/>
            <p:cNvSpPr/>
            <p:nvPr/>
          </p:nvSpPr>
          <p:spPr>
            <a:xfrm>
              <a:off x="1524000" y="29718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26" name="Oval 25"/>
            <p:cNvSpPr/>
            <p:nvPr/>
          </p:nvSpPr>
          <p:spPr>
            <a:xfrm>
              <a:off x="6477000" y="25908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27" name="Oval 26"/>
            <p:cNvSpPr/>
            <p:nvPr/>
          </p:nvSpPr>
          <p:spPr>
            <a:xfrm>
              <a:off x="4114800" y="22098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28" name="Oval 27"/>
            <p:cNvSpPr/>
            <p:nvPr/>
          </p:nvSpPr>
          <p:spPr>
            <a:xfrm>
              <a:off x="8305800" y="59436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a:t>
              </a:r>
            </a:p>
          </p:txBody>
        </p:sp>
        <p:sp>
          <p:nvSpPr>
            <p:cNvPr id="29" name="Oval 28"/>
            <p:cNvSpPr/>
            <p:nvPr/>
          </p:nvSpPr>
          <p:spPr>
            <a:xfrm>
              <a:off x="1752600" y="61722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p>
          </p:txBody>
        </p:sp>
        <p:sp>
          <p:nvSpPr>
            <p:cNvPr id="30" name="Oval 29"/>
            <p:cNvSpPr/>
            <p:nvPr/>
          </p:nvSpPr>
          <p:spPr>
            <a:xfrm>
              <a:off x="2438400" y="34290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31" name="Oval 30"/>
            <p:cNvSpPr/>
            <p:nvPr/>
          </p:nvSpPr>
          <p:spPr>
            <a:xfrm>
              <a:off x="6781800" y="3352800"/>
              <a:ext cx="365760" cy="365760"/>
            </a:xfrm>
            <a:prstGeom prst="ellipse">
              <a:avLst/>
            </a:prstGeom>
            <a:solidFill>
              <a:schemeClr val="accent1">
                <a:lumMod val="60000"/>
                <a:lumOff val="40000"/>
              </a:schemeClr>
            </a:solidFill>
            <a:ln w="25400" cmpd="sng">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a:t>
              </a:r>
            </a:p>
          </p:txBody>
        </p:sp>
      </p:grpSp>
    </p:spTree>
    <p:extLst>
      <p:ext uri="{BB962C8B-B14F-4D97-AF65-F5344CB8AC3E}">
        <p14:creationId xmlns:p14="http://schemas.microsoft.com/office/powerpoint/2010/main" val="3173184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Hamiltonian cycle is NP-complete</a:t>
            </a:r>
          </a:p>
        </p:txBody>
      </p:sp>
      <p:sp>
        <p:nvSpPr>
          <p:cNvPr id="3" name="Content Placeholder 2"/>
          <p:cNvSpPr>
            <a:spLocks noGrp="1"/>
          </p:cNvSpPr>
          <p:nvPr>
            <p:ph idx="1"/>
          </p:nvPr>
        </p:nvSpPr>
        <p:spPr/>
        <p:txBody>
          <a:bodyPr>
            <a:normAutofit/>
          </a:bodyPr>
          <a:lstStyle/>
          <a:p>
            <a:r>
              <a:rPr lang="en-US" b="1" dirty="0"/>
              <a:t>Proof:</a:t>
            </a:r>
          </a:p>
          <a:p>
            <a:pPr lvl="1"/>
            <a:r>
              <a:rPr lang="en-US" dirty="0"/>
              <a:t>A list of vertices giving such a cycle could be checked in polynomial time, showing that Hamiltonian cycle is in NP.</a:t>
            </a:r>
          </a:p>
          <a:p>
            <a:pPr lvl="1"/>
            <a:r>
              <a:rPr lang="en-US" dirty="0"/>
              <a:t>We can reduce 3-SAT to Hamiltonian cycle in the following way.</a:t>
            </a:r>
          </a:p>
          <a:p>
            <a:pPr lvl="1"/>
            <a:r>
              <a:rPr lang="en-US" dirty="0"/>
              <a:t>Consider an instance of 3-SAT with variables </a:t>
            </a:r>
            <a:r>
              <a:rPr lang="en-US" b="1" i="1" dirty="0"/>
              <a:t>x</a:t>
            </a:r>
            <a:r>
              <a:rPr lang="en-US" baseline="-25000" dirty="0"/>
              <a:t>1</a:t>
            </a:r>
            <a:r>
              <a:rPr lang="en-US" dirty="0"/>
              <a:t>, </a:t>
            </a:r>
            <a:r>
              <a:rPr lang="en-US" b="1" i="1" dirty="0"/>
              <a:t>x</a:t>
            </a:r>
            <a:r>
              <a:rPr lang="en-US" baseline="-25000" dirty="0"/>
              <a:t>2</a:t>
            </a:r>
            <a:r>
              <a:rPr lang="en-US" dirty="0"/>
              <a:t>, …, </a:t>
            </a:r>
            <a:r>
              <a:rPr lang="en-US" b="1" i="1" dirty="0" err="1"/>
              <a:t>x</a:t>
            </a:r>
            <a:r>
              <a:rPr lang="en-US" b="1" i="1" baseline="-25000" dirty="0" err="1"/>
              <a:t>n</a:t>
            </a:r>
            <a:r>
              <a:rPr lang="en-US" dirty="0"/>
              <a:t> and clauses </a:t>
            </a:r>
            <a:r>
              <a:rPr lang="en-US" b="1" i="1" dirty="0"/>
              <a:t>C</a:t>
            </a:r>
            <a:r>
              <a:rPr lang="en-US" baseline="-25000" dirty="0"/>
              <a:t>1</a:t>
            </a:r>
            <a:r>
              <a:rPr lang="en-US" dirty="0"/>
              <a:t>,</a:t>
            </a:r>
            <a:r>
              <a:rPr lang="en-US" b="1" i="1" dirty="0"/>
              <a:t>C</a:t>
            </a:r>
            <a:r>
              <a:rPr lang="en-US" baseline="-25000" dirty="0"/>
              <a:t>2</a:t>
            </a:r>
            <a:r>
              <a:rPr lang="en-US" dirty="0"/>
              <a:t>,…,</a:t>
            </a:r>
            <a:r>
              <a:rPr lang="en-US" b="1" i="1" dirty="0" err="1"/>
              <a:t>C</a:t>
            </a:r>
            <a:r>
              <a:rPr lang="en-US" b="1" i="1" baseline="-25000" dirty="0" err="1"/>
              <a:t>k</a:t>
            </a:r>
            <a:endParaRPr lang="en-US" b="1" i="1" baseline="-25000" dirty="0"/>
          </a:p>
          <a:p>
            <a:pPr lvl="1"/>
            <a:r>
              <a:rPr lang="en-US" dirty="0"/>
              <a:t>Imagine a graph with 2</a:t>
            </a:r>
            <a:r>
              <a:rPr lang="en-US" b="1" i="1" baseline="30000" dirty="0"/>
              <a:t>n</a:t>
            </a:r>
            <a:r>
              <a:rPr lang="en-US" dirty="0"/>
              <a:t> different Hamiltonian cycles, corresponding to the 2</a:t>
            </a:r>
            <a:r>
              <a:rPr lang="en-US" b="1" i="1" baseline="30000" dirty="0"/>
              <a:t>n</a:t>
            </a:r>
            <a:r>
              <a:rPr lang="en-US" dirty="0"/>
              <a:t> truth assignments to the variables.</a:t>
            </a:r>
          </a:p>
        </p:txBody>
      </p:sp>
    </p:spTree>
    <p:extLst>
      <p:ext uri="{BB962C8B-B14F-4D97-AF65-F5344CB8AC3E}">
        <p14:creationId xmlns:p14="http://schemas.microsoft.com/office/powerpoint/2010/main" val="126402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p:sp>
        <p:nvSpPr>
          <p:cNvPr id="3" name="Content Placeholder 2"/>
          <p:cNvSpPr>
            <a:spLocks noGrp="1"/>
          </p:cNvSpPr>
          <p:nvPr>
            <p:ph idx="1"/>
          </p:nvPr>
        </p:nvSpPr>
        <p:spPr/>
        <p:txBody>
          <a:bodyPr>
            <a:normAutofit/>
          </a:bodyPr>
          <a:lstStyle/>
          <a:p>
            <a:r>
              <a:rPr lang="en-US" dirty="0"/>
              <a:t>Specifically, imagine </a:t>
            </a:r>
            <a:r>
              <a:rPr lang="en-US" b="1" i="1" dirty="0"/>
              <a:t>n</a:t>
            </a:r>
            <a:r>
              <a:rPr lang="en-US" dirty="0"/>
              <a:t> paths </a:t>
            </a:r>
            <a:r>
              <a:rPr lang="en-US" b="1" i="1" dirty="0"/>
              <a:t>P</a:t>
            </a:r>
            <a:r>
              <a:rPr lang="en-US" baseline="-25000" dirty="0"/>
              <a:t>1</a:t>
            </a:r>
            <a:r>
              <a:rPr lang="en-US" dirty="0"/>
              <a:t>,</a:t>
            </a:r>
            <a:r>
              <a:rPr lang="en-US" b="1" i="1" dirty="0"/>
              <a:t>P</a:t>
            </a:r>
            <a:r>
              <a:rPr lang="en-US" baseline="-25000" dirty="0"/>
              <a:t>2</a:t>
            </a:r>
            <a:r>
              <a:rPr lang="en-US" dirty="0"/>
              <a:t>,…,</a:t>
            </a:r>
            <a:r>
              <a:rPr lang="en-US" b="1" i="1" dirty="0" err="1"/>
              <a:t>P</a:t>
            </a:r>
            <a:r>
              <a:rPr lang="en-US" b="1" i="1" baseline="-25000" dirty="0" err="1"/>
              <a:t>n</a:t>
            </a:r>
            <a:endParaRPr lang="en-US" b="1" i="1" baseline="-25000" dirty="0"/>
          </a:p>
          <a:p>
            <a:r>
              <a:rPr lang="en-US" b="1" i="1" dirty="0"/>
              <a:t>P</a:t>
            </a:r>
            <a:r>
              <a:rPr lang="en-US" b="1" i="1" baseline="-25000" dirty="0"/>
              <a:t>i</a:t>
            </a:r>
            <a:r>
              <a:rPr lang="en-US" dirty="0"/>
              <a:t> consists of nodes </a:t>
            </a:r>
            <a:r>
              <a:rPr lang="en-US" b="1" i="1" dirty="0"/>
              <a:t>v</a:t>
            </a:r>
            <a:r>
              <a:rPr lang="en-US" b="1" i="1" baseline="-25000" dirty="0"/>
              <a:t>i</a:t>
            </a:r>
            <a:r>
              <a:rPr lang="en-US" baseline="-25000" dirty="0"/>
              <a:t>1</a:t>
            </a:r>
            <a:r>
              <a:rPr lang="en-US" dirty="0"/>
              <a:t>,</a:t>
            </a:r>
            <a:r>
              <a:rPr lang="en-US" b="1" i="1" dirty="0"/>
              <a:t>v</a:t>
            </a:r>
            <a:r>
              <a:rPr lang="en-US" b="1" i="1" baseline="-25000" dirty="0"/>
              <a:t>i</a:t>
            </a:r>
            <a:r>
              <a:rPr lang="en-US" baseline="-25000" dirty="0"/>
              <a:t>2</a:t>
            </a:r>
            <a:r>
              <a:rPr lang="en-US" dirty="0"/>
              <a:t>,…,</a:t>
            </a:r>
            <a:r>
              <a:rPr lang="en-US" b="1" i="1" dirty="0" err="1"/>
              <a:t>v</a:t>
            </a:r>
            <a:r>
              <a:rPr lang="en-US" b="1" i="1" baseline="-25000" dirty="0" err="1"/>
              <a:t>ib</a:t>
            </a:r>
            <a:r>
              <a:rPr lang="en-US" dirty="0"/>
              <a:t> where </a:t>
            </a:r>
            <a:r>
              <a:rPr lang="en-US" b="1" i="1" dirty="0"/>
              <a:t>b</a:t>
            </a:r>
            <a:r>
              <a:rPr lang="en-US" dirty="0"/>
              <a:t> = 3</a:t>
            </a:r>
            <a:r>
              <a:rPr lang="en-US" b="1" i="1" dirty="0"/>
              <a:t>k</a:t>
            </a:r>
            <a:r>
              <a:rPr lang="en-US" dirty="0"/>
              <a:t> + 3</a:t>
            </a:r>
          </a:p>
          <a:p>
            <a:r>
              <a:rPr lang="en-US" dirty="0"/>
              <a:t>There is an edge from </a:t>
            </a:r>
            <a:r>
              <a:rPr lang="en-US" b="1" i="1" dirty="0" err="1"/>
              <a:t>v</a:t>
            </a:r>
            <a:r>
              <a:rPr lang="en-US" b="1" i="1" baseline="-25000" dirty="0" err="1"/>
              <a:t>ij</a:t>
            </a:r>
            <a:r>
              <a:rPr lang="en-US" dirty="0"/>
              <a:t> to </a:t>
            </a:r>
            <a:r>
              <a:rPr lang="en-US" b="1" i="1" dirty="0"/>
              <a:t>v</a:t>
            </a:r>
            <a:r>
              <a:rPr lang="en-US" b="1" i="1" baseline="-25000" dirty="0"/>
              <a:t>i</a:t>
            </a:r>
            <a:r>
              <a:rPr lang="en-US" baseline="-25000" dirty="0"/>
              <a:t>,</a:t>
            </a:r>
            <a:r>
              <a:rPr lang="en-US" b="1" i="1" baseline="-25000" dirty="0"/>
              <a:t>j</a:t>
            </a:r>
            <a:r>
              <a:rPr lang="en-US" baseline="-25000" dirty="0"/>
              <a:t>+1</a:t>
            </a:r>
            <a:r>
              <a:rPr lang="en-US" dirty="0"/>
              <a:t> and an edge from </a:t>
            </a:r>
            <a:r>
              <a:rPr lang="en-US" b="1" i="1" dirty="0"/>
              <a:t>v</a:t>
            </a:r>
            <a:r>
              <a:rPr lang="en-US" b="1" i="1" baseline="-25000" dirty="0"/>
              <a:t>i</a:t>
            </a:r>
            <a:r>
              <a:rPr lang="en-US" baseline="-25000" dirty="0"/>
              <a:t>,</a:t>
            </a:r>
            <a:r>
              <a:rPr lang="en-US" b="1" i="1" baseline="-25000" dirty="0"/>
              <a:t>j</a:t>
            </a:r>
            <a:r>
              <a:rPr lang="en-US" baseline="-25000" dirty="0"/>
              <a:t>+1</a:t>
            </a:r>
            <a:r>
              <a:rPr lang="en-US" dirty="0"/>
              <a:t> to </a:t>
            </a:r>
            <a:r>
              <a:rPr lang="en-US" b="1" i="1" dirty="0" err="1"/>
              <a:t>v</a:t>
            </a:r>
            <a:r>
              <a:rPr lang="en-US" b="1" i="1" baseline="-25000" dirty="0" err="1"/>
              <a:t>ij</a:t>
            </a:r>
            <a:r>
              <a:rPr lang="en-US" dirty="0"/>
              <a:t>, in other words, in both directions</a:t>
            </a:r>
          </a:p>
          <a:p>
            <a:r>
              <a:rPr lang="en-US" dirty="0"/>
              <a:t>We hook these paths together by putting edges from </a:t>
            </a:r>
            <a:r>
              <a:rPr lang="en-US" b="1" i="1" dirty="0"/>
              <a:t>v</a:t>
            </a:r>
            <a:r>
              <a:rPr lang="en-US" b="1" i="1" baseline="-25000" dirty="0"/>
              <a:t>i</a:t>
            </a:r>
            <a:r>
              <a:rPr lang="en-US" baseline="-25000" dirty="0"/>
              <a:t>1</a:t>
            </a:r>
            <a:r>
              <a:rPr lang="en-US" dirty="0"/>
              <a:t> to </a:t>
            </a:r>
            <a:r>
              <a:rPr lang="en-US" b="1" i="1" dirty="0"/>
              <a:t>v</a:t>
            </a:r>
            <a:r>
              <a:rPr lang="en-US" b="1" i="1" baseline="-25000" dirty="0"/>
              <a:t>i</a:t>
            </a:r>
            <a:r>
              <a:rPr lang="en-US" baseline="-25000" dirty="0"/>
              <a:t>+1,1</a:t>
            </a:r>
            <a:r>
              <a:rPr lang="en-US" dirty="0"/>
              <a:t> and to </a:t>
            </a:r>
            <a:r>
              <a:rPr lang="en-US" b="1" i="1" dirty="0"/>
              <a:t>v</a:t>
            </a:r>
            <a:r>
              <a:rPr lang="en-US" b="1" i="1" baseline="-25000" dirty="0"/>
              <a:t>i</a:t>
            </a:r>
            <a:r>
              <a:rPr lang="en-US" baseline="-25000" dirty="0"/>
              <a:t>+1,</a:t>
            </a:r>
            <a:r>
              <a:rPr lang="en-US" b="1" i="1" baseline="-25000" dirty="0"/>
              <a:t>b</a:t>
            </a:r>
            <a:r>
              <a:rPr lang="en-US" dirty="0"/>
              <a:t> and from </a:t>
            </a:r>
            <a:r>
              <a:rPr lang="en-US" b="1" i="1" dirty="0" err="1"/>
              <a:t>v</a:t>
            </a:r>
            <a:r>
              <a:rPr lang="en-US" b="1" i="1" baseline="-25000" dirty="0" err="1"/>
              <a:t>ib</a:t>
            </a:r>
            <a:r>
              <a:rPr lang="en-US" dirty="0"/>
              <a:t> to </a:t>
            </a:r>
            <a:r>
              <a:rPr lang="en-US" b="1" i="1" dirty="0"/>
              <a:t>v</a:t>
            </a:r>
            <a:r>
              <a:rPr lang="en-US" b="1" i="1" baseline="-25000" dirty="0"/>
              <a:t>i</a:t>
            </a:r>
            <a:r>
              <a:rPr lang="en-US" baseline="-25000" dirty="0"/>
              <a:t>+1,1</a:t>
            </a:r>
            <a:r>
              <a:rPr lang="en-US" dirty="0"/>
              <a:t> and to </a:t>
            </a:r>
            <a:r>
              <a:rPr lang="en-US" b="1" i="1" dirty="0"/>
              <a:t>v</a:t>
            </a:r>
            <a:r>
              <a:rPr lang="en-US" b="1" i="1" baseline="-25000" dirty="0"/>
              <a:t>i</a:t>
            </a:r>
            <a:r>
              <a:rPr lang="en-US" baseline="-25000" dirty="0"/>
              <a:t>+1,</a:t>
            </a:r>
            <a:r>
              <a:rPr lang="en-US" b="1" i="1" baseline="-25000" dirty="0"/>
              <a:t>b</a:t>
            </a:r>
          </a:p>
          <a:p>
            <a:r>
              <a:rPr lang="en-US" dirty="0"/>
              <a:t>Finally, we add two nodes </a:t>
            </a:r>
            <a:r>
              <a:rPr lang="en-US" b="1" i="1" dirty="0"/>
              <a:t>s</a:t>
            </a:r>
            <a:r>
              <a:rPr lang="en-US" dirty="0"/>
              <a:t> and </a:t>
            </a:r>
            <a:r>
              <a:rPr lang="en-US" b="1" i="1" dirty="0"/>
              <a:t>t</a:t>
            </a:r>
          </a:p>
          <a:p>
            <a:r>
              <a:rPr lang="en-US" dirty="0"/>
              <a:t>We put edges from </a:t>
            </a:r>
            <a:r>
              <a:rPr lang="en-US" b="1" i="1" dirty="0"/>
              <a:t>s</a:t>
            </a:r>
            <a:r>
              <a:rPr lang="en-US" dirty="0"/>
              <a:t> to </a:t>
            </a:r>
            <a:r>
              <a:rPr lang="en-US" b="1" i="1" dirty="0"/>
              <a:t>v</a:t>
            </a:r>
            <a:r>
              <a:rPr lang="en-US" baseline="-25000" dirty="0"/>
              <a:t>11</a:t>
            </a:r>
            <a:r>
              <a:rPr lang="en-US" dirty="0"/>
              <a:t> and </a:t>
            </a:r>
            <a:r>
              <a:rPr lang="en-US" b="1" i="1" dirty="0"/>
              <a:t>v</a:t>
            </a:r>
            <a:r>
              <a:rPr lang="en-US" baseline="-25000" dirty="0"/>
              <a:t>1</a:t>
            </a:r>
            <a:r>
              <a:rPr lang="en-US" b="1" i="1" baseline="-25000" dirty="0"/>
              <a:t>b</a:t>
            </a:r>
            <a:r>
              <a:rPr lang="en-US" dirty="0"/>
              <a:t>, from </a:t>
            </a:r>
            <a:r>
              <a:rPr lang="en-US" b="1" i="1" dirty="0"/>
              <a:t>v</a:t>
            </a:r>
            <a:r>
              <a:rPr lang="en-US" b="1" i="1" baseline="-25000" dirty="0"/>
              <a:t>n</a:t>
            </a:r>
            <a:r>
              <a:rPr lang="en-US" baseline="-25000" dirty="0"/>
              <a:t>1</a:t>
            </a:r>
            <a:r>
              <a:rPr lang="en-US" dirty="0"/>
              <a:t> and </a:t>
            </a:r>
            <a:r>
              <a:rPr lang="en-US" b="1" i="1" dirty="0" err="1"/>
              <a:t>v</a:t>
            </a:r>
            <a:r>
              <a:rPr lang="en-US" b="1" i="1" baseline="-25000" dirty="0" err="1"/>
              <a:t>nb</a:t>
            </a:r>
            <a:r>
              <a:rPr lang="en-US" dirty="0"/>
              <a:t> to </a:t>
            </a:r>
            <a:r>
              <a:rPr lang="en-US" b="1" i="1" dirty="0"/>
              <a:t>t</a:t>
            </a:r>
            <a:r>
              <a:rPr lang="en-US" dirty="0"/>
              <a:t>, and from </a:t>
            </a:r>
            <a:r>
              <a:rPr lang="en-US" b="1" i="1" dirty="0"/>
              <a:t>t</a:t>
            </a:r>
            <a:r>
              <a:rPr lang="en-US" dirty="0"/>
              <a:t> to </a:t>
            </a:r>
            <a:r>
              <a:rPr lang="en-US" b="1" i="1" dirty="0"/>
              <a:t>s</a:t>
            </a:r>
          </a:p>
        </p:txBody>
      </p:sp>
    </p:spTree>
    <p:extLst>
      <p:ext uri="{BB962C8B-B14F-4D97-AF65-F5344CB8AC3E}">
        <p14:creationId xmlns:p14="http://schemas.microsoft.com/office/powerpoint/2010/main" val="44242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32A79-8B36-4930-A98A-46687FE53F25}"/>
              </a:ext>
            </a:extLst>
          </p:cNvPr>
          <p:cNvSpPr>
            <a:spLocks noGrp="1"/>
          </p:cNvSpPr>
          <p:nvPr>
            <p:ph type="title"/>
          </p:nvPr>
        </p:nvSpPr>
        <p:spPr/>
        <p:txBody>
          <a:bodyPr/>
          <a:lstStyle/>
          <a:p>
            <a:r>
              <a:rPr lang="en-US" dirty="0"/>
              <a:t>What does that look like?</a:t>
            </a:r>
          </a:p>
        </p:txBody>
      </p:sp>
      <p:sp>
        <p:nvSpPr>
          <p:cNvPr id="4" name="Oval 3">
            <a:extLst>
              <a:ext uri="{FF2B5EF4-FFF2-40B4-BE49-F238E27FC236}">
                <a16:creationId xmlns:a16="http://schemas.microsoft.com/office/drawing/2014/main" id="{C0E41576-0802-4B02-9440-8E9F54B97F3D}"/>
              </a:ext>
            </a:extLst>
          </p:cNvPr>
          <p:cNvSpPr/>
          <p:nvPr/>
        </p:nvSpPr>
        <p:spPr>
          <a:xfrm>
            <a:off x="3810000" y="1752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s</a:t>
            </a:r>
          </a:p>
        </p:txBody>
      </p:sp>
      <p:sp>
        <p:nvSpPr>
          <p:cNvPr id="5" name="Oval 4">
            <a:extLst>
              <a:ext uri="{FF2B5EF4-FFF2-40B4-BE49-F238E27FC236}">
                <a16:creationId xmlns:a16="http://schemas.microsoft.com/office/drawing/2014/main" id="{CCB8A6CF-08DB-40ED-B9CB-9961A29F6B89}"/>
              </a:ext>
            </a:extLst>
          </p:cNvPr>
          <p:cNvSpPr/>
          <p:nvPr/>
        </p:nvSpPr>
        <p:spPr>
          <a:xfrm>
            <a:off x="3810000" y="6248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t</a:t>
            </a:r>
          </a:p>
        </p:txBody>
      </p:sp>
      <p:sp>
        <p:nvSpPr>
          <p:cNvPr id="6" name="Oval 5">
            <a:extLst>
              <a:ext uri="{FF2B5EF4-FFF2-40B4-BE49-F238E27FC236}">
                <a16:creationId xmlns:a16="http://schemas.microsoft.com/office/drawing/2014/main" id="{EA549F89-DB6D-4E96-B519-059A76DEB834}"/>
              </a:ext>
            </a:extLst>
          </p:cNvPr>
          <p:cNvSpPr/>
          <p:nvPr/>
        </p:nvSpPr>
        <p:spPr>
          <a:xfrm>
            <a:off x="8382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7" name="Oval 6">
            <a:extLst>
              <a:ext uri="{FF2B5EF4-FFF2-40B4-BE49-F238E27FC236}">
                <a16:creationId xmlns:a16="http://schemas.microsoft.com/office/drawing/2014/main" id="{CC9125F7-4718-49B4-A5E8-7B8B504A754C}"/>
              </a:ext>
            </a:extLst>
          </p:cNvPr>
          <p:cNvSpPr/>
          <p:nvPr/>
        </p:nvSpPr>
        <p:spPr>
          <a:xfrm>
            <a:off x="19050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8" name="Oval 7">
            <a:extLst>
              <a:ext uri="{FF2B5EF4-FFF2-40B4-BE49-F238E27FC236}">
                <a16:creationId xmlns:a16="http://schemas.microsoft.com/office/drawing/2014/main" id="{0B07849C-4BCA-487B-AC70-CCC0F7556626}"/>
              </a:ext>
            </a:extLst>
          </p:cNvPr>
          <p:cNvSpPr/>
          <p:nvPr/>
        </p:nvSpPr>
        <p:spPr>
          <a:xfrm>
            <a:off x="29718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10" name="Straight Arrow Connector 9">
            <a:extLst>
              <a:ext uri="{FF2B5EF4-FFF2-40B4-BE49-F238E27FC236}">
                <a16:creationId xmlns:a16="http://schemas.microsoft.com/office/drawing/2014/main" id="{C57698D8-23CC-4C5D-84A9-EFB91E5E2F80}"/>
              </a:ext>
            </a:extLst>
          </p:cNvPr>
          <p:cNvCxnSpPr>
            <a:stCxn id="6" idx="7"/>
            <a:endCxn id="7" idx="1"/>
          </p:cNvCxnSpPr>
          <p:nvPr/>
        </p:nvCxnSpPr>
        <p:spPr>
          <a:xfrm>
            <a:off x="11634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2F63211-366E-4AE1-B4F0-C0A61180473C}"/>
              </a:ext>
            </a:extLst>
          </p:cNvPr>
          <p:cNvCxnSpPr>
            <a:cxnSpLocks/>
            <a:stCxn id="7" idx="3"/>
            <a:endCxn id="6" idx="5"/>
          </p:cNvCxnSpPr>
          <p:nvPr/>
        </p:nvCxnSpPr>
        <p:spPr>
          <a:xfrm flipH="1">
            <a:off x="11634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4786E5C-6711-4FB8-B015-A6385826B3DC}"/>
              </a:ext>
            </a:extLst>
          </p:cNvPr>
          <p:cNvCxnSpPr>
            <a:cxnSpLocks/>
            <a:stCxn id="7" idx="7"/>
            <a:endCxn id="8" idx="1"/>
          </p:cNvCxnSpPr>
          <p:nvPr/>
        </p:nvCxnSpPr>
        <p:spPr>
          <a:xfrm>
            <a:off x="22302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FDD60B9-62AB-4E58-9F01-05143168589C}"/>
              </a:ext>
            </a:extLst>
          </p:cNvPr>
          <p:cNvCxnSpPr>
            <a:cxnSpLocks/>
            <a:stCxn id="8" idx="3"/>
            <a:endCxn id="7" idx="5"/>
          </p:cNvCxnSpPr>
          <p:nvPr/>
        </p:nvCxnSpPr>
        <p:spPr>
          <a:xfrm flipH="1">
            <a:off x="22302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3D90DBA9-236A-42C2-95B3-4B687A23770E}"/>
              </a:ext>
            </a:extLst>
          </p:cNvPr>
          <p:cNvSpPr/>
          <p:nvPr/>
        </p:nvSpPr>
        <p:spPr>
          <a:xfrm>
            <a:off x="45720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21" name="Oval 20">
            <a:extLst>
              <a:ext uri="{FF2B5EF4-FFF2-40B4-BE49-F238E27FC236}">
                <a16:creationId xmlns:a16="http://schemas.microsoft.com/office/drawing/2014/main" id="{309109DE-9706-49E3-A40A-BF3B16FB04D2}"/>
              </a:ext>
            </a:extLst>
          </p:cNvPr>
          <p:cNvSpPr/>
          <p:nvPr/>
        </p:nvSpPr>
        <p:spPr>
          <a:xfrm>
            <a:off x="56388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22" name="Oval 21">
            <a:extLst>
              <a:ext uri="{FF2B5EF4-FFF2-40B4-BE49-F238E27FC236}">
                <a16:creationId xmlns:a16="http://schemas.microsoft.com/office/drawing/2014/main" id="{E047018E-81E0-469D-ADA9-595AF9E3196C}"/>
              </a:ext>
            </a:extLst>
          </p:cNvPr>
          <p:cNvSpPr/>
          <p:nvPr/>
        </p:nvSpPr>
        <p:spPr>
          <a:xfrm>
            <a:off x="67056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23" name="Straight Arrow Connector 22">
            <a:extLst>
              <a:ext uri="{FF2B5EF4-FFF2-40B4-BE49-F238E27FC236}">
                <a16:creationId xmlns:a16="http://schemas.microsoft.com/office/drawing/2014/main" id="{4FED36B8-2D3E-4D24-B232-9ABF13FDA4B3}"/>
              </a:ext>
            </a:extLst>
          </p:cNvPr>
          <p:cNvCxnSpPr>
            <a:stCxn id="20" idx="7"/>
            <a:endCxn id="21" idx="1"/>
          </p:cNvCxnSpPr>
          <p:nvPr/>
        </p:nvCxnSpPr>
        <p:spPr>
          <a:xfrm>
            <a:off x="48972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671EC2A-0F64-44E6-AD10-D5F5BA8FCFE4}"/>
              </a:ext>
            </a:extLst>
          </p:cNvPr>
          <p:cNvCxnSpPr>
            <a:cxnSpLocks/>
            <a:stCxn id="21" idx="3"/>
            <a:endCxn id="20" idx="5"/>
          </p:cNvCxnSpPr>
          <p:nvPr/>
        </p:nvCxnSpPr>
        <p:spPr>
          <a:xfrm flipH="1">
            <a:off x="48972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1FC6B15-626B-489A-B9F9-C69134FDFE98}"/>
              </a:ext>
            </a:extLst>
          </p:cNvPr>
          <p:cNvCxnSpPr>
            <a:cxnSpLocks/>
            <a:stCxn id="21" idx="7"/>
            <a:endCxn id="22" idx="1"/>
          </p:cNvCxnSpPr>
          <p:nvPr/>
        </p:nvCxnSpPr>
        <p:spPr>
          <a:xfrm>
            <a:off x="59640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F4C9DF64-D945-4B43-9C76-F970D048D5B7}"/>
              </a:ext>
            </a:extLst>
          </p:cNvPr>
          <p:cNvCxnSpPr>
            <a:cxnSpLocks/>
            <a:stCxn id="22" idx="3"/>
            <a:endCxn id="21" idx="5"/>
          </p:cNvCxnSpPr>
          <p:nvPr/>
        </p:nvCxnSpPr>
        <p:spPr>
          <a:xfrm flipH="1">
            <a:off x="59640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A6A4D50-58CC-42A6-AF31-B3FA0077A972}"/>
              </a:ext>
            </a:extLst>
          </p:cNvPr>
          <p:cNvCxnSpPr>
            <a:cxnSpLocks/>
            <a:stCxn id="8" idx="7"/>
            <a:endCxn id="20" idx="1"/>
          </p:cNvCxnSpPr>
          <p:nvPr/>
        </p:nvCxnSpPr>
        <p:spPr>
          <a:xfrm>
            <a:off x="3297004" y="3231622"/>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sp>
        <p:nvSpPr>
          <p:cNvPr id="39" name="Left Brace 38">
            <a:extLst>
              <a:ext uri="{FF2B5EF4-FFF2-40B4-BE49-F238E27FC236}">
                <a16:creationId xmlns:a16="http://schemas.microsoft.com/office/drawing/2014/main" id="{B23CB116-6F2F-4B93-80E9-C311BA0E120B}"/>
              </a:ext>
            </a:extLst>
          </p:cNvPr>
          <p:cNvSpPr/>
          <p:nvPr/>
        </p:nvSpPr>
        <p:spPr>
          <a:xfrm rot="5400000">
            <a:off x="3778353" y="40385"/>
            <a:ext cx="368093" cy="5597992"/>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2057A061-80E0-4D5D-A7D1-98C6A6016EF8}"/>
              </a:ext>
            </a:extLst>
          </p:cNvPr>
          <p:cNvSpPr txBox="1"/>
          <p:nvPr/>
        </p:nvSpPr>
        <p:spPr>
          <a:xfrm>
            <a:off x="3200400" y="2209800"/>
            <a:ext cx="1600200" cy="369332"/>
          </a:xfrm>
          <a:prstGeom prst="rect">
            <a:avLst/>
          </a:prstGeom>
          <a:noFill/>
        </p:spPr>
        <p:txBody>
          <a:bodyPr wrap="square" rtlCol="0">
            <a:spAutoFit/>
          </a:bodyPr>
          <a:lstStyle/>
          <a:p>
            <a:pPr algn="ctr"/>
            <a:r>
              <a:rPr lang="en-US" dirty="0"/>
              <a:t>3</a:t>
            </a:r>
            <a:r>
              <a:rPr lang="en-US" b="1" i="1" dirty="0"/>
              <a:t>k</a:t>
            </a:r>
            <a:r>
              <a:rPr lang="en-US" dirty="0"/>
              <a:t> + 3 nodes</a:t>
            </a:r>
          </a:p>
        </p:txBody>
      </p:sp>
      <p:sp>
        <p:nvSpPr>
          <p:cNvPr id="41" name="TextBox 40">
            <a:extLst>
              <a:ext uri="{FF2B5EF4-FFF2-40B4-BE49-F238E27FC236}">
                <a16:creationId xmlns:a16="http://schemas.microsoft.com/office/drawing/2014/main" id="{A0EE6AC4-CBE3-46CF-826A-D87427BF91FC}"/>
              </a:ext>
            </a:extLst>
          </p:cNvPr>
          <p:cNvSpPr txBox="1"/>
          <p:nvPr/>
        </p:nvSpPr>
        <p:spPr>
          <a:xfrm>
            <a:off x="7543800" y="3263694"/>
            <a:ext cx="4191000" cy="369332"/>
          </a:xfrm>
          <a:prstGeom prst="rect">
            <a:avLst/>
          </a:prstGeom>
          <a:noFill/>
        </p:spPr>
        <p:txBody>
          <a:bodyPr wrap="square" rtlCol="0">
            <a:spAutoFit/>
          </a:bodyPr>
          <a:lstStyle/>
          <a:p>
            <a:r>
              <a:rPr lang="en-US" b="1" i="1" dirty="0"/>
              <a:t>P</a:t>
            </a:r>
            <a:r>
              <a:rPr lang="en-US" baseline="-25000" dirty="0"/>
              <a:t>1</a:t>
            </a:r>
            <a:r>
              <a:rPr lang="en-US" dirty="0"/>
              <a:t> (nodes for </a:t>
            </a:r>
            <a:r>
              <a:rPr lang="en-US" b="1" i="1" dirty="0"/>
              <a:t>x</a:t>
            </a:r>
            <a:r>
              <a:rPr lang="en-US" baseline="-25000" dirty="0"/>
              <a:t>1</a:t>
            </a:r>
            <a:r>
              <a:rPr lang="en-US" dirty="0"/>
              <a:t>, first Boolean variable)</a:t>
            </a:r>
          </a:p>
        </p:txBody>
      </p:sp>
      <p:sp>
        <p:nvSpPr>
          <p:cNvPr id="42" name="Oval 41">
            <a:extLst>
              <a:ext uri="{FF2B5EF4-FFF2-40B4-BE49-F238E27FC236}">
                <a16:creationId xmlns:a16="http://schemas.microsoft.com/office/drawing/2014/main" id="{875FA740-A373-4141-8A29-43233BF779A4}"/>
              </a:ext>
            </a:extLst>
          </p:cNvPr>
          <p:cNvSpPr/>
          <p:nvPr/>
        </p:nvSpPr>
        <p:spPr>
          <a:xfrm>
            <a:off x="8382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43" name="Oval 42">
            <a:extLst>
              <a:ext uri="{FF2B5EF4-FFF2-40B4-BE49-F238E27FC236}">
                <a16:creationId xmlns:a16="http://schemas.microsoft.com/office/drawing/2014/main" id="{AE0AB560-0754-4DA1-85FB-05B7E4699463}"/>
              </a:ext>
            </a:extLst>
          </p:cNvPr>
          <p:cNvSpPr/>
          <p:nvPr/>
        </p:nvSpPr>
        <p:spPr>
          <a:xfrm>
            <a:off x="19050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44" name="Oval 43">
            <a:extLst>
              <a:ext uri="{FF2B5EF4-FFF2-40B4-BE49-F238E27FC236}">
                <a16:creationId xmlns:a16="http://schemas.microsoft.com/office/drawing/2014/main" id="{5CEAE087-0E30-4D24-B453-1BF5D7CAC0E4}"/>
              </a:ext>
            </a:extLst>
          </p:cNvPr>
          <p:cNvSpPr/>
          <p:nvPr/>
        </p:nvSpPr>
        <p:spPr>
          <a:xfrm>
            <a:off x="29718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45" name="Straight Arrow Connector 44">
            <a:extLst>
              <a:ext uri="{FF2B5EF4-FFF2-40B4-BE49-F238E27FC236}">
                <a16:creationId xmlns:a16="http://schemas.microsoft.com/office/drawing/2014/main" id="{B94029E0-AD83-47F2-A0B5-F361D8ED473F}"/>
              </a:ext>
            </a:extLst>
          </p:cNvPr>
          <p:cNvCxnSpPr>
            <a:stCxn id="42" idx="7"/>
            <a:endCxn id="43" idx="1"/>
          </p:cNvCxnSpPr>
          <p:nvPr/>
        </p:nvCxnSpPr>
        <p:spPr>
          <a:xfrm>
            <a:off x="11634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DEB24B3-4877-40D4-856D-030AAEFBC4E7}"/>
              </a:ext>
            </a:extLst>
          </p:cNvPr>
          <p:cNvCxnSpPr>
            <a:cxnSpLocks/>
            <a:stCxn id="43" idx="3"/>
            <a:endCxn id="42" idx="5"/>
          </p:cNvCxnSpPr>
          <p:nvPr/>
        </p:nvCxnSpPr>
        <p:spPr>
          <a:xfrm flipH="1">
            <a:off x="11634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98BFED6-B5C1-4AC2-99BE-4988D4D87AD4}"/>
              </a:ext>
            </a:extLst>
          </p:cNvPr>
          <p:cNvCxnSpPr>
            <a:cxnSpLocks/>
            <a:stCxn id="43" idx="7"/>
            <a:endCxn id="44" idx="1"/>
          </p:cNvCxnSpPr>
          <p:nvPr/>
        </p:nvCxnSpPr>
        <p:spPr>
          <a:xfrm>
            <a:off x="22302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0E48DA5-F434-4A19-A80C-D4A8D1927483}"/>
              </a:ext>
            </a:extLst>
          </p:cNvPr>
          <p:cNvCxnSpPr>
            <a:cxnSpLocks/>
            <a:stCxn id="44" idx="3"/>
            <a:endCxn id="43" idx="5"/>
          </p:cNvCxnSpPr>
          <p:nvPr/>
        </p:nvCxnSpPr>
        <p:spPr>
          <a:xfrm flipH="1">
            <a:off x="22302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ADD4FB0D-F0AA-4C84-8C8B-F709CA19CC0C}"/>
              </a:ext>
            </a:extLst>
          </p:cNvPr>
          <p:cNvSpPr/>
          <p:nvPr/>
        </p:nvSpPr>
        <p:spPr>
          <a:xfrm>
            <a:off x="45720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50" name="Oval 49">
            <a:extLst>
              <a:ext uri="{FF2B5EF4-FFF2-40B4-BE49-F238E27FC236}">
                <a16:creationId xmlns:a16="http://schemas.microsoft.com/office/drawing/2014/main" id="{0B0148A9-AC81-4B44-B61B-4006B1425611}"/>
              </a:ext>
            </a:extLst>
          </p:cNvPr>
          <p:cNvSpPr/>
          <p:nvPr/>
        </p:nvSpPr>
        <p:spPr>
          <a:xfrm>
            <a:off x="56388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51" name="Oval 50">
            <a:extLst>
              <a:ext uri="{FF2B5EF4-FFF2-40B4-BE49-F238E27FC236}">
                <a16:creationId xmlns:a16="http://schemas.microsoft.com/office/drawing/2014/main" id="{6148FEBF-0B12-47CE-B3FA-4701C3947FBA}"/>
              </a:ext>
            </a:extLst>
          </p:cNvPr>
          <p:cNvSpPr/>
          <p:nvPr/>
        </p:nvSpPr>
        <p:spPr>
          <a:xfrm>
            <a:off x="67056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52" name="Straight Arrow Connector 51">
            <a:extLst>
              <a:ext uri="{FF2B5EF4-FFF2-40B4-BE49-F238E27FC236}">
                <a16:creationId xmlns:a16="http://schemas.microsoft.com/office/drawing/2014/main" id="{44939FEB-C09A-4371-ADAB-96367422155A}"/>
              </a:ext>
            </a:extLst>
          </p:cNvPr>
          <p:cNvCxnSpPr>
            <a:stCxn id="49" idx="7"/>
            <a:endCxn id="50" idx="1"/>
          </p:cNvCxnSpPr>
          <p:nvPr/>
        </p:nvCxnSpPr>
        <p:spPr>
          <a:xfrm>
            <a:off x="48972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C58996F-17B7-4019-8C35-C3DF2EF17FB8}"/>
              </a:ext>
            </a:extLst>
          </p:cNvPr>
          <p:cNvCxnSpPr>
            <a:cxnSpLocks/>
            <a:stCxn id="50" idx="3"/>
            <a:endCxn id="49" idx="5"/>
          </p:cNvCxnSpPr>
          <p:nvPr/>
        </p:nvCxnSpPr>
        <p:spPr>
          <a:xfrm flipH="1">
            <a:off x="48972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99FA8C8-D4BF-4FB5-9FF0-F6A3B95D2A3E}"/>
              </a:ext>
            </a:extLst>
          </p:cNvPr>
          <p:cNvCxnSpPr>
            <a:cxnSpLocks/>
            <a:stCxn id="50" idx="7"/>
            <a:endCxn id="51" idx="1"/>
          </p:cNvCxnSpPr>
          <p:nvPr/>
        </p:nvCxnSpPr>
        <p:spPr>
          <a:xfrm>
            <a:off x="59640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5CC1657-7182-4E26-AC9F-326B42EC78A4}"/>
              </a:ext>
            </a:extLst>
          </p:cNvPr>
          <p:cNvCxnSpPr>
            <a:cxnSpLocks/>
            <a:stCxn id="51" idx="3"/>
            <a:endCxn id="50" idx="5"/>
          </p:cNvCxnSpPr>
          <p:nvPr/>
        </p:nvCxnSpPr>
        <p:spPr>
          <a:xfrm flipH="1">
            <a:off x="59640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4600BD92-358C-4E1F-8057-D41A74F0C0EE}"/>
              </a:ext>
            </a:extLst>
          </p:cNvPr>
          <p:cNvSpPr/>
          <p:nvPr/>
        </p:nvSpPr>
        <p:spPr>
          <a:xfrm>
            <a:off x="8382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1" name="Oval 60">
            <a:extLst>
              <a:ext uri="{FF2B5EF4-FFF2-40B4-BE49-F238E27FC236}">
                <a16:creationId xmlns:a16="http://schemas.microsoft.com/office/drawing/2014/main" id="{72F9C2CA-8105-4A0E-ABCE-F7353B2A8D02}"/>
              </a:ext>
            </a:extLst>
          </p:cNvPr>
          <p:cNvSpPr/>
          <p:nvPr/>
        </p:nvSpPr>
        <p:spPr>
          <a:xfrm>
            <a:off x="19050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2" name="Oval 61">
            <a:extLst>
              <a:ext uri="{FF2B5EF4-FFF2-40B4-BE49-F238E27FC236}">
                <a16:creationId xmlns:a16="http://schemas.microsoft.com/office/drawing/2014/main" id="{A5ED3E7E-B0BE-41D5-909D-1B561F2B48CF}"/>
              </a:ext>
            </a:extLst>
          </p:cNvPr>
          <p:cNvSpPr/>
          <p:nvPr/>
        </p:nvSpPr>
        <p:spPr>
          <a:xfrm>
            <a:off x="29718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63" name="Straight Arrow Connector 62">
            <a:extLst>
              <a:ext uri="{FF2B5EF4-FFF2-40B4-BE49-F238E27FC236}">
                <a16:creationId xmlns:a16="http://schemas.microsoft.com/office/drawing/2014/main" id="{9370840C-5EAA-43B5-9BD3-7F7855564046}"/>
              </a:ext>
            </a:extLst>
          </p:cNvPr>
          <p:cNvCxnSpPr>
            <a:stCxn id="60" idx="7"/>
            <a:endCxn id="61" idx="1"/>
          </p:cNvCxnSpPr>
          <p:nvPr/>
        </p:nvCxnSpPr>
        <p:spPr>
          <a:xfrm>
            <a:off x="11634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8B75D236-A84A-4BEF-AFEB-585AEA1FD6F8}"/>
              </a:ext>
            </a:extLst>
          </p:cNvPr>
          <p:cNvCxnSpPr>
            <a:cxnSpLocks/>
            <a:stCxn id="61" idx="3"/>
            <a:endCxn id="60" idx="5"/>
          </p:cNvCxnSpPr>
          <p:nvPr/>
        </p:nvCxnSpPr>
        <p:spPr>
          <a:xfrm flipH="1">
            <a:off x="11634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350A42C-B9DD-4DC3-986A-8B0A99642201}"/>
              </a:ext>
            </a:extLst>
          </p:cNvPr>
          <p:cNvCxnSpPr>
            <a:cxnSpLocks/>
            <a:stCxn id="61" idx="7"/>
            <a:endCxn id="62" idx="1"/>
          </p:cNvCxnSpPr>
          <p:nvPr/>
        </p:nvCxnSpPr>
        <p:spPr>
          <a:xfrm>
            <a:off x="22302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F85522E-154F-447A-9E77-3C01638F2B11}"/>
              </a:ext>
            </a:extLst>
          </p:cNvPr>
          <p:cNvCxnSpPr>
            <a:cxnSpLocks/>
            <a:stCxn id="62" idx="3"/>
            <a:endCxn id="61" idx="5"/>
          </p:cNvCxnSpPr>
          <p:nvPr/>
        </p:nvCxnSpPr>
        <p:spPr>
          <a:xfrm flipH="1">
            <a:off x="22302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7" name="Oval 66">
            <a:extLst>
              <a:ext uri="{FF2B5EF4-FFF2-40B4-BE49-F238E27FC236}">
                <a16:creationId xmlns:a16="http://schemas.microsoft.com/office/drawing/2014/main" id="{3FFA98BB-91A6-4DE7-A5D5-8AAB01C6B734}"/>
              </a:ext>
            </a:extLst>
          </p:cNvPr>
          <p:cNvSpPr/>
          <p:nvPr/>
        </p:nvSpPr>
        <p:spPr>
          <a:xfrm>
            <a:off x="45720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8" name="Oval 67">
            <a:extLst>
              <a:ext uri="{FF2B5EF4-FFF2-40B4-BE49-F238E27FC236}">
                <a16:creationId xmlns:a16="http://schemas.microsoft.com/office/drawing/2014/main" id="{F71EC1B5-A244-4892-BC95-3337B91E0BAE}"/>
              </a:ext>
            </a:extLst>
          </p:cNvPr>
          <p:cNvSpPr/>
          <p:nvPr/>
        </p:nvSpPr>
        <p:spPr>
          <a:xfrm>
            <a:off x="56388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9" name="Oval 68">
            <a:extLst>
              <a:ext uri="{FF2B5EF4-FFF2-40B4-BE49-F238E27FC236}">
                <a16:creationId xmlns:a16="http://schemas.microsoft.com/office/drawing/2014/main" id="{2AD1754D-72CF-461C-A4D4-EB2B363585A8}"/>
              </a:ext>
            </a:extLst>
          </p:cNvPr>
          <p:cNvSpPr/>
          <p:nvPr/>
        </p:nvSpPr>
        <p:spPr>
          <a:xfrm>
            <a:off x="67056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70" name="Straight Arrow Connector 69">
            <a:extLst>
              <a:ext uri="{FF2B5EF4-FFF2-40B4-BE49-F238E27FC236}">
                <a16:creationId xmlns:a16="http://schemas.microsoft.com/office/drawing/2014/main" id="{65A9384D-F4CC-442C-A4D2-5872E1051137}"/>
              </a:ext>
            </a:extLst>
          </p:cNvPr>
          <p:cNvCxnSpPr>
            <a:stCxn id="67" idx="7"/>
            <a:endCxn id="68" idx="1"/>
          </p:cNvCxnSpPr>
          <p:nvPr/>
        </p:nvCxnSpPr>
        <p:spPr>
          <a:xfrm>
            <a:off x="48972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4AFA833-F7FA-450F-8E90-636231A93CBD}"/>
              </a:ext>
            </a:extLst>
          </p:cNvPr>
          <p:cNvCxnSpPr>
            <a:cxnSpLocks/>
            <a:stCxn id="68" idx="3"/>
            <a:endCxn id="67" idx="5"/>
          </p:cNvCxnSpPr>
          <p:nvPr/>
        </p:nvCxnSpPr>
        <p:spPr>
          <a:xfrm flipH="1">
            <a:off x="48972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CE73AC40-90AD-4EAB-BEC3-006BD0106E44}"/>
              </a:ext>
            </a:extLst>
          </p:cNvPr>
          <p:cNvCxnSpPr>
            <a:cxnSpLocks/>
            <a:stCxn id="68" idx="7"/>
            <a:endCxn id="69" idx="1"/>
          </p:cNvCxnSpPr>
          <p:nvPr/>
        </p:nvCxnSpPr>
        <p:spPr>
          <a:xfrm>
            <a:off x="59640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6284371-97AE-4D37-8E3E-1CADF5BC6509}"/>
              </a:ext>
            </a:extLst>
          </p:cNvPr>
          <p:cNvCxnSpPr>
            <a:cxnSpLocks/>
            <a:stCxn id="69" idx="3"/>
            <a:endCxn id="68" idx="5"/>
          </p:cNvCxnSpPr>
          <p:nvPr/>
        </p:nvCxnSpPr>
        <p:spPr>
          <a:xfrm flipH="1">
            <a:off x="59640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1710BAB5-72E1-43C2-B610-08D8DBEF6EB4}"/>
              </a:ext>
            </a:extLst>
          </p:cNvPr>
          <p:cNvSpPr txBox="1"/>
          <p:nvPr/>
        </p:nvSpPr>
        <p:spPr>
          <a:xfrm>
            <a:off x="7543800" y="4126468"/>
            <a:ext cx="4191000" cy="369332"/>
          </a:xfrm>
          <a:prstGeom prst="rect">
            <a:avLst/>
          </a:prstGeom>
          <a:noFill/>
        </p:spPr>
        <p:txBody>
          <a:bodyPr wrap="square" rtlCol="0">
            <a:spAutoFit/>
          </a:bodyPr>
          <a:lstStyle/>
          <a:p>
            <a:r>
              <a:rPr lang="en-US" b="1" i="1" dirty="0"/>
              <a:t>P</a:t>
            </a:r>
            <a:r>
              <a:rPr lang="en-US" baseline="-25000" dirty="0"/>
              <a:t>2</a:t>
            </a:r>
            <a:r>
              <a:rPr lang="en-US" dirty="0"/>
              <a:t> (nodes for </a:t>
            </a:r>
            <a:r>
              <a:rPr lang="en-US" b="1" i="1" dirty="0"/>
              <a:t>x</a:t>
            </a:r>
            <a:r>
              <a:rPr lang="en-US" baseline="-25000" dirty="0"/>
              <a:t>2</a:t>
            </a:r>
            <a:r>
              <a:rPr lang="en-US" dirty="0"/>
              <a:t>, second Boolean variable)</a:t>
            </a:r>
          </a:p>
        </p:txBody>
      </p:sp>
      <p:sp>
        <p:nvSpPr>
          <p:cNvPr id="79" name="TextBox 78">
            <a:extLst>
              <a:ext uri="{FF2B5EF4-FFF2-40B4-BE49-F238E27FC236}">
                <a16:creationId xmlns:a16="http://schemas.microsoft.com/office/drawing/2014/main" id="{1414B776-BB1A-4F70-A46A-A5C3DAAAF11F}"/>
              </a:ext>
            </a:extLst>
          </p:cNvPr>
          <p:cNvSpPr txBox="1"/>
          <p:nvPr/>
        </p:nvSpPr>
        <p:spPr>
          <a:xfrm>
            <a:off x="7543800" y="5382881"/>
            <a:ext cx="4191000" cy="369332"/>
          </a:xfrm>
          <a:prstGeom prst="rect">
            <a:avLst/>
          </a:prstGeom>
          <a:noFill/>
        </p:spPr>
        <p:txBody>
          <a:bodyPr wrap="square" rtlCol="0">
            <a:spAutoFit/>
          </a:bodyPr>
          <a:lstStyle/>
          <a:p>
            <a:r>
              <a:rPr lang="en-US" b="1" i="1" dirty="0" err="1"/>
              <a:t>P</a:t>
            </a:r>
            <a:r>
              <a:rPr lang="en-US" b="1" i="1" baseline="-25000" dirty="0" err="1"/>
              <a:t>n</a:t>
            </a:r>
            <a:r>
              <a:rPr lang="en-US" dirty="0"/>
              <a:t> (nodes for </a:t>
            </a:r>
            <a:r>
              <a:rPr lang="en-US" b="1" i="1" dirty="0" err="1"/>
              <a:t>x</a:t>
            </a:r>
            <a:r>
              <a:rPr lang="en-US" b="1" i="1" baseline="-25000" dirty="0" err="1"/>
              <a:t>n</a:t>
            </a:r>
            <a:r>
              <a:rPr lang="en-US" dirty="0"/>
              <a:t>, last Boolean variable)</a:t>
            </a:r>
          </a:p>
        </p:txBody>
      </p:sp>
      <p:cxnSp>
        <p:nvCxnSpPr>
          <p:cNvPr id="83" name="Connector: Curved 82">
            <a:extLst>
              <a:ext uri="{FF2B5EF4-FFF2-40B4-BE49-F238E27FC236}">
                <a16:creationId xmlns:a16="http://schemas.microsoft.com/office/drawing/2014/main" id="{6867CF22-7ECD-4BA3-BA3C-8E7366D79F8E}"/>
              </a:ext>
            </a:extLst>
          </p:cNvPr>
          <p:cNvCxnSpPr>
            <a:stCxn id="4" idx="2"/>
            <a:endCxn id="6" idx="0"/>
          </p:cNvCxnSpPr>
          <p:nvPr/>
        </p:nvCxnSpPr>
        <p:spPr>
          <a:xfrm rot="10800000" flipV="1">
            <a:off x="1028700" y="1943100"/>
            <a:ext cx="2781300" cy="123272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4" name="Connector: Curved 83">
            <a:extLst>
              <a:ext uri="{FF2B5EF4-FFF2-40B4-BE49-F238E27FC236}">
                <a16:creationId xmlns:a16="http://schemas.microsoft.com/office/drawing/2014/main" id="{6985F26F-1B66-465A-8ABD-84CBFFE70CBD}"/>
              </a:ext>
            </a:extLst>
          </p:cNvPr>
          <p:cNvCxnSpPr>
            <a:cxnSpLocks/>
            <a:stCxn id="4" idx="6"/>
            <a:endCxn id="22" idx="0"/>
          </p:cNvCxnSpPr>
          <p:nvPr/>
        </p:nvCxnSpPr>
        <p:spPr>
          <a:xfrm>
            <a:off x="4191000" y="1943100"/>
            <a:ext cx="2705100" cy="123272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6D7F119-8AA9-4C8F-82C6-852869BD11EA}"/>
              </a:ext>
            </a:extLst>
          </p:cNvPr>
          <p:cNvCxnSpPr>
            <a:cxnSpLocks/>
            <a:stCxn id="6" idx="4"/>
            <a:endCxn id="42" idx="0"/>
          </p:cNvCxnSpPr>
          <p:nvPr/>
        </p:nvCxnSpPr>
        <p:spPr>
          <a:xfrm>
            <a:off x="1028700" y="3556826"/>
            <a:ext cx="0" cy="55797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99C6191-3437-4B08-A514-7A7303BE7AA3}"/>
              </a:ext>
            </a:extLst>
          </p:cNvPr>
          <p:cNvCxnSpPr>
            <a:cxnSpLocks/>
            <a:stCxn id="22" idx="4"/>
            <a:endCxn id="51" idx="0"/>
          </p:cNvCxnSpPr>
          <p:nvPr/>
        </p:nvCxnSpPr>
        <p:spPr>
          <a:xfrm>
            <a:off x="6896100" y="3556826"/>
            <a:ext cx="0" cy="55797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Connector: Curved 97">
            <a:extLst>
              <a:ext uri="{FF2B5EF4-FFF2-40B4-BE49-F238E27FC236}">
                <a16:creationId xmlns:a16="http://schemas.microsoft.com/office/drawing/2014/main" id="{A094D50D-8B4B-4063-8A34-109216AE5527}"/>
              </a:ext>
            </a:extLst>
          </p:cNvPr>
          <p:cNvCxnSpPr>
            <a:cxnSpLocks/>
            <a:stCxn id="6" idx="4"/>
            <a:endCxn id="51" idx="0"/>
          </p:cNvCxnSpPr>
          <p:nvPr/>
        </p:nvCxnSpPr>
        <p:spPr>
          <a:xfrm rot="16200000" flipH="1">
            <a:off x="3683413" y="902113"/>
            <a:ext cx="557974" cy="58674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Connector: Curved 102">
            <a:extLst>
              <a:ext uri="{FF2B5EF4-FFF2-40B4-BE49-F238E27FC236}">
                <a16:creationId xmlns:a16="http://schemas.microsoft.com/office/drawing/2014/main" id="{F50C370E-C782-4697-BF23-7A9DB4738936}"/>
              </a:ext>
            </a:extLst>
          </p:cNvPr>
          <p:cNvCxnSpPr>
            <a:cxnSpLocks/>
            <a:stCxn id="22" idx="4"/>
            <a:endCxn id="42" idx="0"/>
          </p:cNvCxnSpPr>
          <p:nvPr/>
        </p:nvCxnSpPr>
        <p:spPr>
          <a:xfrm rot="5400000">
            <a:off x="3683413" y="902113"/>
            <a:ext cx="557974" cy="58674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B5961E0C-C5A0-4839-9881-5008EEC945F6}"/>
              </a:ext>
            </a:extLst>
          </p:cNvPr>
          <p:cNvCxnSpPr>
            <a:cxnSpLocks/>
            <a:stCxn id="20" idx="3"/>
            <a:endCxn id="8" idx="5"/>
          </p:cNvCxnSpPr>
          <p:nvPr/>
        </p:nvCxnSpPr>
        <p:spPr>
          <a:xfrm flipH="1">
            <a:off x="3297004" y="3501030"/>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510F9E46-08B1-4ABB-B94E-BC2F773F4C81}"/>
              </a:ext>
            </a:extLst>
          </p:cNvPr>
          <p:cNvCxnSpPr>
            <a:cxnSpLocks/>
            <a:stCxn id="44" idx="7"/>
            <a:endCxn id="49" idx="1"/>
          </p:cNvCxnSpPr>
          <p:nvPr/>
        </p:nvCxnSpPr>
        <p:spPr>
          <a:xfrm>
            <a:off x="3297004" y="4170596"/>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099DD5D6-A167-45CF-974E-64F41161E2FA}"/>
              </a:ext>
            </a:extLst>
          </p:cNvPr>
          <p:cNvCxnSpPr>
            <a:cxnSpLocks/>
            <a:stCxn id="62" idx="7"/>
            <a:endCxn id="67" idx="1"/>
          </p:cNvCxnSpPr>
          <p:nvPr/>
        </p:nvCxnSpPr>
        <p:spPr>
          <a:xfrm>
            <a:off x="3297004" y="5445591"/>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4D33BBE9-DE0C-4B30-8C14-C7030A24CF40}"/>
              </a:ext>
            </a:extLst>
          </p:cNvPr>
          <p:cNvCxnSpPr>
            <a:cxnSpLocks/>
            <a:stCxn id="49" idx="3"/>
            <a:endCxn id="44" idx="5"/>
          </p:cNvCxnSpPr>
          <p:nvPr/>
        </p:nvCxnSpPr>
        <p:spPr>
          <a:xfrm flipH="1">
            <a:off x="3297004" y="4440004"/>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59DDAAF0-F962-408D-82B2-BBE6FC8B64E0}"/>
              </a:ext>
            </a:extLst>
          </p:cNvPr>
          <p:cNvCxnSpPr>
            <a:cxnSpLocks/>
            <a:stCxn id="67" idx="3"/>
            <a:endCxn id="62" idx="5"/>
          </p:cNvCxnSpPr>
          <p:nvPr/>
        </p:nvCxnSpPr>
        <p:spPr>
          <a:xfrm flipH="1">
            <a:off x="3297004" y="5714999"/>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6CDBB40E-67CE-4043-AFDC-2EB1B7D747D7}"/>
              </a:ext>
            </a:extLst>
          </p:cNvPr>
          <p:cNvCxnSpPr>
            <a:cxnSpLocks/>
            <a:stCxn id="42" idx="4"/>
            <a:endCxn id="60" idx="0"/>
          </p:cNvCxnSpPr>
          <p:nvPr/>
        </p:nvCxnSpPr>
        <p:spPr>
          <a:xfrm>
            <a:off x="1028700" y="4495800"/>
            <a:ext cx="0" cy="893995"/>
          </a:xfrm>
          <a:prstGeom prst="straightConnector1">
            <a:avLst/>
          </a:prstGeom>
          <a:ln w="19050">
            <a:gradFill>
              <a:gsLst>
                <a:gs pos="0">
                  <a:srgbClr val="000000"/>
                </a:gs>
                <a:gs pos="50000">
                  <a:srgbClr val="000000">
                    <a:alpha val="0"/>
                  </a:srgbClr>
                </a:gs>
                <a:gs pos="33000">
                  <a:schemeClr val="tx1">
                    <a:alpha val="0"/>
                  </a:schemeClr>
                </a:gs>
                <a:gs pos="78000">
                  <a:schemeClr val="tx1"/>
                </a:gs>
              </a:gsLst>
              <a:lin ang="540000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31" name="Connector: Curved 130">
            <a:extLst>
              <a:ext uri="{FF2B5EF4-FFF2-40B4-BE49-F238E27FC236}">
                <a16:creationId xmlns:a16="http://schemas.microsoft.com/office/drawing/2014/main" id="{D2AB211B-A75B-4879-8181-2036B30C7BE4}"/>
              </a:ext>
            </a:extLst>
          </p:cNvPr>
          <p:cNvCxnSpPr>
            <a:cxnSpLocks/>
            <a:stCxn id="51" idx="4"/>
            <a:endCxn id="60" idx="0"/>
          </p:cNvCxnSpPr>
          <p:nvPr/>
        </p:nvCxnSpPr>
        <p:spPr>
          <a:xfrm rot="5400000">
            <a:off x="3515403" y="2009097"/>
            <a:ext cx="893995" cy="5867400"/>
          </a:xfrm>
          <a:prstGeom prst="curvedConnector3">
            <a:avLst>
              <a:gd name="adj1" fmla="val 50000"/>
            </a:avLst>
          </a:prstGeom>
          <a:ln w="19050">
            <a:gradFill>
              <a:gsLst>
                <a:gs pos="0">
                  <a:schemeClr val="tx1"/>
                </a:gs>
                <a:gs pos="33000">
                  <a:schemeClr val="tx1">
                    <a:alpha val="0"/>
                  </a:schemeClr>
                </a:gs>
                <a:gs pos="66000">
                  <a:schemeClr val="tx1">
                    <a:alpha val="0"/>
                  </a:schemeClr>
                </a:gs>
                <a:gs pos="100000">
                  <a:schemeClr val="tx1"/>
                </a:gs>
              </a:gsLst>
              <a:lin ang="5400000" scaled="1"/>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35" name="Connector: Curved 134">
            <a:extLst>
              <a:ext uri="{FF2B5EF4-FFF2-40B4-BE49-F238E27FC236}">
                <a16:creationId xmlns:a16="http://schemas.microsoft.com/office/drawing/2014/main" id="{864E2D41-2F80-4241-9F7D-A947B7404FB9}"/>
              </a:ext>
            </a:extLst>
          </p:cNvPr>
          <p:cNvCxnSpPr>
            <a:cxnSpLocks/>
            <a:stCxn id="42" idx="4"/>
            <a:endCxn id="69" idx="0"/>
          </p:cNvCxnSpPr>
          <p:nvPr/>
        </p:nvCxnSpPr>
        <p:spPr>
          <a:xfrm rot="16200000" flipH="1">
            <a:off x="3515403" y="2009097"/>
            <a:ext cx="893995" cy="5867400"/>
          </a:xfrm>
          <a:prstGeom prst="curvedConnector3">
            <a:avLst>
              <a:gd name="adj1" fmla="val 50000"/>
            </a:avLst>
          </a:prstGeom>
          <a:ln w="19050">
            <a:gradFill>
              <a:gsLst>
                <a:gs pos="0">
                  <a:schemeClr val="tx1"/>
                </a:gs>
                <a:gs pos="33000">
                  <a:schemeClr val="tx1">
                    <a:alpha val="0"/>
                  </a:schemeClr>
                </a:gs>
                <a:gs pos="66000">
                  <a:schemeClr val="tx1">
                    <a:alpha val="0"/>
                  </a:schemeClr>
                </a:gs>
                <a:gs pos="100000">
                  <a:schemeClr val="tx1"/>
                </a:gs>
              </a:gsLst>
              <a:lin ang="5400000" scaled="1"/>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785B55B7-0912-4D65-B4AE-F90D3EB93A65}"/>
              </a:ext>
            </a:extLst>
          </p:cNvPr>
          <p:cNvCxnSpPr>
            <a:cxnSpLocks/>
            <a:stCxn id="51" idx="4"/>
            <a:endCxn id="69" idx="0"/>
          </p:cNvCxnSpPr>
          <p:nvPr/>
        </p:nvCxnSpPr>
        <p:spPr>
          <a:xfrm>
            <a:off x="6896100" y="4495800"/>
            <a:ext cx="0" cy="893995"/>
          </a:xfrm>
          <a:prstGeom prst="straightConnector1">
            <a:avLst/>
          </a:prstGeom>
          <a:ln w="19050">
            <a:gradFill>
              <a:gsLst>
                <a:gs pos="0">
                  <a:srgbClr val="000000"/>
                </a:gs>
                <a:gs pos="50000">
                  <a:srgbClr val="000000">
                    <a:alpha val="0"/>
                  </a:srgbClr>
                </a:gs>
                <a:gs pos="33000">
                  <a:schemeClr val="tx1">
                    <a:alpha val="0"/>
                  </a:schemeClr>
                </a:gs>
                <a:gs pos="78000">
                  <a:schemeClr val="tx1"/>
                </a:gs>
              </a:gsLst>
              <a:lin ang="540000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41" name="Connector: Curved 140">
            <a:extLst>
              <a:ext uri="{FF2B5EF4-FFF2-40B4-BE49-F238E27FC236}">
                <a16:creationId xmlns:a16="http://schemas.microsoft.com/office/drawing/2014/main" id="{78CF0D5F-96F7-4FEC-9591-EC56E4F7EC4A}"/>
              </a:ext>
            </a:extLst>
          </p:cNvPr>
          <p:cNvCxnSpPr>
            <a:cxnSpLocks/>
            <a:stCxn id="60" idx="4"/>
            <a:endCxn id="5" idx="2"/>
          </p:cNvCxnSpPr>
          <p:nvPr/>
        </p:nvCxnSpPr>
        <p:spPr>
          <a:xfrm rot="16200000" flipH="1">
            <a:off x="2085298" y="4714197"/>
            <a:ext cx="668105" cy="278130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4" name="Connector: Curved 143">
            <a:extLst>
              <a:ext uri="{FF2B5EF4-FFF2-40B4-BE49-F238E27FC236}">
                <a16:creationId xmlns:a16="http://schemas.microsoft.com/office/drawing/2014/main" id="{58C2767D-FCB9-434A-A424-AE96AEBBE431}"/>
              </a:ext>
            </a:extLst>
          </p:cNvPr>
          <p:cNvCxnSpPr>
            <a:cxnSpLocks/>
            <a:stCxn id="69" idx="4"/>
            <a:endCxn id="5" idx="6"/>
          </p:cNvCxnSpPr>
          <p:nvPr/>
        </p:nvCxnSpPr>
        <p:spPr>
          <a:xfrm rot="5400000">
            <a:off x="5209498" y="4752297"/>
            <a:ext cx="668105" cy="270510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7" name="Connector: Curved 146">
            <a:extLst>
              <a:ext uri="{FF2B5EF4-FFF2-40B4-BE49-F238E27FC236}">
                <a16:creationId xmlns:a16="http://schemas.microsoft.com/office/drawing/2014/main" id="{53AAEE82-BBAC-437A-AA75-35BBC319A56C}"/>
              </a:ext>
            </a:extLst>
          </p:cNvPr>
          <p:cNvCxnSpPr>
            <a:cxnSpLocks/>
            <a:stCxn id="5" idx="3"/>
            <a:endCxn id="4" idx="1"/>
          </p:cNvCxnSpPr>
          <p:nvPr/>
        </p:nvCxnSpPr>
        <p:spPr>
          <a:xfrm rot="5400000" flipH="1">
            <a:off x="1483192" y="4191000"/>
            <a:ext cx="4765208" cy="12700"/>
          </a:xfrm>
          <a:prstGeom prst="curvedConnector5">
            <a:avLst>
              <a:gd name="adj1" fmla="val -2343"/>
              <a:gd name="adj2" fmla="val 29560661"/>
              <a:gd name="adj3" fmla="val 102566"/>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773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did we do all that?</a:t>
            </a:r>
          </a:p>
        </p:txBody>
      </p:sp>
      <p:sp>
        <p:nvSpPr>
          <p:cNvPr id="3" name="Content Placeholder 2"/>
          <p:cNvSpPr>
            <a:spLocks noGrp="1"/>
          </p:cNvSpPr>
          <p:nvPr>
            <p:ph idx="1"/>
          </p:nvPr>
        </p:nvSpPr>
        <p:spPr/>
        <p:txBody>
          <a:bodyPr>
            <a:normAutofit/>
          </a:bodyPr>
          <a:lstStyle/>
          <a:p>
            <a:r>
              <a:rPr lang="en-US" dirty="0"/>
              <a:t>Only one edge leaves </a:t>
            </a:r>
            <a:r>
              <a:rPr lang="en-US" b="1" i="1" dirty="0"/>
              <a:t>t</a:t>
            </a:r>
            <a:r>
              <a:rPr lang="en-US" dirty="0"/>
              <a:t>, so a Hamiltonian cycle must use edge (</a:t>
            </a:r>
            <a:r>
              <a:rPr lang="en-US" b="1" i="1" dirty="0" err="1"/>
              <a:t>t</a:t>
            </a:r>
            <a:r>
              <a:rPr lang="en-US" dirty="0" err="1"/>
              <a:t>,</a:t>
            </a:r>
            <a:r>
              <a:rPr lang="en-US" b="1" i="1" dirty="0" err="1"/>
              <a:t>s</a:t>
            </a:r>
            <a:r>
              <a:rPr lang="en-US" dirty="0"/>
              <a:t>)</a:t>
            </a:r>
          </a:p>
          <a:p>
            <a:r>
              <a:rPr lang="en-US" dirty="0"/>
              <a:t>From </a:t>
            </a:r>
            <a:r>
              <a:rPr lang="en-US" b="1" i="1" dirty="0"/>
              <a:t>s</a:t>
            </a:r>
            <a:r>
              <a:rPr lang="en-US" dirty="0"/>
              <a:t>, the cycle could travel through </a:t>
            </a:r>
            <a:r>
              <a:rPr lang="en-US" b="1" i="1" dirty="0"/>
              <a:t>P</a:t>
            </a:r>
            <a:r>
              <a:rPr lang="en-US" baseline="-25000" dirty="0"/>
              <a:t>1</a:t>
            </a:r>
            <a:r>
              <a:rPr lang="en-US" dirty="0"/>
              <a:t> from the left to the right or from the right to the left</a:t>
            </a:r>
          </a:p>
          <a:p>
            <a:r>
              <a:rPr lang="en-US" dirty="0"/>
              <a:t>After </a:t>
            </a:r>
            <a:r>
              <a:rPr lang="en-US" b="1" i="1" dirty="0"/>
              <a:t>P</a:t>
            </a:r>
            <a:r>
              <a:rPr lang="en-US" baseline="-25000" dirty="0"/>
              <a:t>1</a:t>
            </a:r>
            <a:r>
              <a:rPr lang="en-US" dirty="0"/>
              <a:t>, it could travel through </a:t>
            </a:r>
            <a:r>
              <a:rPr lang="en-US" b="1" i="1" dirty="0"/>
              <a:t>P</a:t>
            </a:r>
            <a:r>
              <a:rPr lang="en-US" baseline="-25000" dirty="0"/>
              <a:t>1</a:t>
            </a:r>
            <a:r>
              <a:rPr lang="en-US" dirty="0"/>
              <a:t> from the left to the right or from the right to the left, and so on, a total of 2</a:t>
            </a:r>
            <a:r>
              <a:rPr lang="en-US" b="1" i="1" baseline="30000" dirty="0"/>
              <a:t>n</a:t>
            </a:r>
            <a:r>
              <a:rPr lang="en-US" dirty="0"/>
              <a:t> different cycles</a:t>
            </a:r>
          </a:p>
          <a:p>
            <a:r>
              <a:rPr lang="en-US" dirty="0"/>
              <a:t>Each cycle maps to the </a:t>
            </a:r>
            <a:r>
              <a:rPr lang="en-US" b="1" i="1" dirty="0"/>
              <a:t>n</a:t>
            </a:r>
            <a:r>
              <a:rPr lang="en-US" dirty="0"/>
              <a:t> independent choices of true or false for variables </a:t>
            </a:r>
            <a:r>
              <a:rPr lang="en-US" b="1" i="1" dirty="0"/>
              <a:t>x</a:t>
            </a:r>
            <a:r>
              <a:rPr lang="en-US" baseline="-25000" dirty="0"/>
              <a:t>1</a:t>
            </a:r>
            <a:r>
              <a:rPr lang="en-US" dirty="0"/>
              <a:t>,</a:t>
            </a:r>
            <a:r>
              <a:rPr lang="en-US" b="1" i="1" dirty="0"/>
              <a:t>x</a:t>
            </a:r>
            <a:r>
              <a:rPr lang="en-US" baseline="-25000" dirty="0"/>
              <a:t>2</a:t>
            </a:r>
            <a:r>
              <a:rPr lang="en-US" dirty="0"/>
              <a:t>,…</a:t>
            </a:r>
            <a:r>
              <a:rPr lang="en-US" b="1" i="1" dirty="0" err="1"/>
              <a:t>x</a:t>
            </a:r>
            <a:r>
              <a:rPr lang="en-US" b="1" i="1" baseline="-25000" dirty="0" err="1"/>
              <a:t>n</a:t>
            </a:r>
            <a:endParaRPr lang="en-US" b="1" i="1" baseline="-25000" dirty="0"/>
          </a:p>
          <a:p>
            <a:endParaRPr lang="en-US" dirty="0"/>
          </a:p>
        </p:txBody>
      </p:sp>
    </p:spTree>
    <p:extLst>
      <p:ext uri="{BB962C8B-B14F-4D97-AF65-F5344CB8AC3E}">
        <p14:creationId xmlns:p14="http://schemas.microsoft.com/office/powerpoint/2010/main" val="346520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1"/>
                <a:ext cx="10972800" cy="5105400"/>
              </a:xfrm>
            </p:spPr>
            <p:txBody>
              <a:bodyPr>
                <a:normAutofit fontScale="85000" lnSpcReduction="10000"/>
              </a:bodyPr>
              <a:lstStyle/>
              <a:p>
                <a:r>
                  <a:rPr lang="en-US" dirty="0"/>
                  <a:t>We want to make it so that traveling through </a:t>
                </a:r>
                <a:r>
                  <a:rPr lang="en-US" b="1" i="1" dirty="0"/>
                  <a:t>P</a:t>
                </a:r>
                <a:r>
                  <a:rPr lang="en-US" b="1" i="1" baseline="-25000" dirty="0"/>
                  <a:t>i</a:t>
                </a:r>
                <a:r>
                  <a:rPr lang="en-US" dirty="0"/>
                  <a:t> from left to right means that </a:t>
                </a:r>
                <a:r>
                  <a:rPr lang="en-US" b="1" i="1" dirty="0"/>
                  <a:t>x</a:t>
                </a:r>
                <a:r>
                  <a:rPr lang="en-US" b="1" i="1" baseline="-25000" dirty="0"/>
                  <a:t>i</a:t>
                </a:r>
                <a:r>
                  <a:rPr lang="en-US" dirty="0"/>
                  <a:t> is 1 and traveling through </a:t>
                </a:r>
                <a:r>
                  <a:rPr lang="en-US" b="1" i="1" dirty="0"/>
                  <a:t>P</a:t>
                </a:r>
                <a:r>
                  <a:rPr lang="en-US" b="1" i="1" baseline="-25000" dirty="0"/>
                  <a:t>i</a:t>
                </a:r>
                <a:r>
                  <a:rPr lang="en-US" dirty="0"/>
                  <a:t> from right to left means that </a:t>
                </a:r>
                <a:r>
                  <a:rPr lang="en-US" b="1" i="1" dirty="0"/>
                  <a:t>x</a:t>
                </a:r>
                <a:r>
                  <a:rPr lang="en-US" b="1" i="1" baseline="-25000" dirty="0"/>
                  <a:t>i</a:t>
                </a:r>
                <a:r>
                  <a:rPr lang="en-US" dirty="0"/>
                  <a:t> is 0</a:t>
                </a:r>
              </a:p>
              <a:p>
                <a:r>
                  <a:rPr lang="en-US" dirty="0"/>
                  <a:t>Consider clause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2</m:t>
                            </m:r>
                          </m:sub>
                        </m:sSub>
                      </m:e>
                    </m:acc>
                    <m:r>
                      <a:rPr lang="en-US" i="1" smtClean="0">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3</m:t>
                        </m:r>
                      </m:sub>
                    </m:sSub>
                  </m:oMath>
                </a14:m>
                <a:endParaRPr lang="en-US" dirty="0"/>
              </a:p>
              <a:p>
                <a:r>
                  <a:rPr lang="en-US" b="1" i="1" dirty="0"/>
                  <a:t>C</a:t>
                </a:r>
                <a:r>
                  <a:rPr lang="en-US" baseline="-25000" dirty="0"/>
                  <a:t>1</a:t>
                </a:r>
                <a:r>
                  <a:rPr lang="en-US" dirty="0"/>
                  <a:t> means that the cycle should traverse </a:t>
                </a:r>
                <a:r>
                  <a:rPr lang="en-US" b="1" i="1" dirty="0"/>
                  <a:t>P</a:t>
                </a:r>
                <a:r>
                  <a:rPr lang="en-US" baseline="-25000" dirty="0"/>
                  <a:t>1</a:t>
                </a:r>
                <a:r>
                  <a:rPr lang="en-US" dirty="0"/>
                  <a:t> left to right or </a:t>
                </a:r>
                <a:r>
                  <a:rPr lang="en-US" b="1" i="1" dirty="0"/>
                  <a:t>P</a:t>
                </a:r>
                <a:r>
                  <a:rPr lang="en-US" baseline="-25000" dirty="0"/>
                  <a:t>2</a:t>
                </a:r>
                <a:r>
                  <a:rPr lang="en-US" dirty="0"/>
                  <a:t> right to left or </a:t>
                </a:r>
                <a:r>
                  <a:rPr lang="en-US" b="1" i="1" dirty="0"/>
                  <a:t>P</a:t>
                </a:r>
                <a:r>
                  <a:rPr lang="en-US" baseline="-25000" dirty="0"/>
                  <a:t>3</a:t>
                </a:r>
                <a:r>
                  <a:rPr lang="en-US" dirty="0"/>
                  <a:t> left to right</a:t>
                </a:r>
              </a:p>
              <a:p>
                <a:r>
                  <a:rPr lang="en-US" dirty="0"/>
                  <a:t>To enforce this, we add a node </a:t>
                </a:r>
                <a:r>
                  <a:rPr lang="en-US" b="1" i="1" dirty="0"/>
                  <a:t>c</a:t>
                </a:r>
                <a:r>
                  <a:rPr lang="en-US" baseline="-25000" dirty="0"/>
                  <a:t>1</a:t>
                </a:r>
                <a:r>
                  <a:rPr lang="en-US" dirty="0"/>
                  <a:t> that, for some value </a:t>
                </a:r>
                <a:r>
                  <a:rPr lang="en-US" b="1" i="1" dirty="0"/>
                  <a:t>l</a:t>
                </a:r>
                <a:r>
                  <a:rPr lang="en-US" dirty="0"/>
                  <a:t>, has edges from </a:t>
                </a:r>
                <a:r>
                  <a:rPr lang="en-US" b="1" i="1" dirty="0"/>
                  <a:t>v</a:t>
                </a:r>
                <a:r>
                  <a:rPr lang="en-US" baseline="-25000" dirty="0"/>
                  <a:t>1</a:t>
                </a:r>
                <a:r>
                  <a:rPr lang="en-US" b="1" i="1" baseline="-25000" dirty="0"/>
                  <a:t>l</a:t>
                </a:r>
                <a:r>
                  <a:rPr lang="en-US" dirty="0"/>
                  <a:t>, </a:t>
                </a:r>
                <a:r>
                  <a:rPr lang="en-US" b="1" i="1" dirty="0"/>
                  <a:t>v</a:t>
                </a:r>
                <a:r>
                  <a:rPr lang="en-US" baseline="-25000" dirty="0"/>
                  <a:t>2</a:t>
                </a:r>
                <a:r>
                  <a:rPr lang="en-US" b="1" i="1" baseline="-25000" dirty="0"/>
                  <a:t>l</a:t>
                </a:r>
                <a:r>
                  <a:rPr lang="en-US" baseline="-25000" dirty="0"/>
                  <a:t>+1</a:t>
                </a:r>
                <a:r>
                  <a:rPr lang="en-US" dirty="0"/>
                  <a:t>, and </a:t>
                </a:r>
                <a:r>
                  <a:rPr lang="en-US" b="1" i="1" dirty="0"/>
                  <a:t>v</a:t>
                </a:r>
                <a:r>
                  <a:rPr lang="en-US" baseline="-25000" dirty="0"/>
                  <a:t>3</a:t>
                </a:r>
                <a:r>
                  <a:rPr lang="en-US" b="1" i="1" baseline="-25000" dirty="0"/>
                  <a:t>l</a:t>
                </a:r>
                <a:r>
                  <a:rPr lang="en-US" dirty="0"/>
                  <a:t> and edges to </a:t>
                </a:r>
                <a:r>
                  <a:rPr lang="en-US" b="1" i="1" dirty="0"/>
                  <a:t>v</a:t>
                </a:r>
                <a:r>
                  <a:rPr lang="en-US" baseline="-25000" dirty="0"/>
                  <a:t>1,</a:t>
                </a:r>
                <a:r>
                  <a:rPr lang="en-US" b="1" i="1" baseline="-25000" dirty="0"/>
                  <a:t>l</a:t>
                </a:r>
                <a:r>
                  <a:rPr lang="en-US" baseline="-25000" dirty="0"/>
                  <a:t>+1</a:t>
                </a:r>
                <a:r>
                  <a:rPr lang="en-US" dirty="0"/>
                  <a:t>, </a:t>
                </a:r>
                <a:r>
                  <a:rPr lang="en-US" b="1" i="1" dirty="0"/>
                  <a:t>v</a:t>
                </a:r>
                <a:r>
                  <a:rPr lang="en-US" baseline="-25000" dirty="0"/>
                  <a:t>2</a:t>
                </a:r>
                <a:r>
                  <a:rPr lang="en-US" b="1" i="1" baseline="-25000" dirty="0"/>
                  <a:t>l</a:t>
                </a:r>
                <a:r>
                  <a:rPr lang="en-US" dirty="0"/>
                  <a:t>, and </a:t>
                </a:r>
                <a:r>
                  <a:rPr lang="en-US" b="1" i="1" dirty="0"/>
                  <a:t>v</a:t>
                </a:r>
                <a:r>
                  <a:rPr lang="en-US" baseline="-25000" dirty="0"/>
                  <a:t>3,</a:t>
                </a:r>
                <a:r>
                  <a:rPr lang="en-US" b="1" i="1" baseline="-25000" dirty="0"/>
                  <a:t>l</a:t>
                </a:r>
                <a:r>
                  <a:rPr lang="en-US" baseline="-25000" dirty="0"/>
                  <a:t>+1</a:t>
                </a:r>
              </a:p>
              <a:p>
                <a:r>
                  <a:rPr lang="en-US" dirty="0"/>
                  <a:t>Then, </a:t>
                </a:r>
                <a:r>
                  <a:rPr lang="en-US" b="1" i="1" dirty="0"/>
                  <a:t>c</a:t>
                </a:r>
                <a:r>
                  <a:rPr lang="en-US" baseline="-25000" dirty="0"/>
                  <a:t>1</a:t>
                </a:r>
                <a:r>
                  <a:rPr lang="en-US" dirty="0"/>
                  <a:t> can be spliced exactly once into any Hamiltonian path that visits the </a:t>
                </a:r>
                <a:r>
                  <a:rPr lang="en-US" b="1" i="1" dirty="0"/>
                  <a:t>P</a:t>
                </a:r>
                <a:r>
                  <a:rPr lang="en-US" baseline="-25000" dirty="0"/>
                  <a:t>1</a:t>
                </a:r>
                <a:r>
                  <a:rPr lang="en-US" dirty="0"/>
                  <a:t>, </a:t>
                </a:r>
                <a:r>
                  <a:rPr lang="en-US" b="1" i="1" dirty="0"/>
                  <a:t>P</a:t>
                </a:r>
                <a:r>
                  <a:rPr lang="en-US" baseline="-25000" dirty="0"/>
                  <a:t>2</a:t>
                </a:r>
                <a:r>
                  <a:rPr lang="en-US" dirty="0"/>
                  <a:t>, or </a:t>
                </a:r>
                <a:r>
                  <a:rPr lang="en-US" b="1" i="1" dirty="0"/>
                  <a:t>P</a:t>
                </a:r>
                <a:r>
                  <a:rPr lang="en-US" baseline="-25000" dirty="0"/>
                  <a:t>3</a:t>
                </a:r>
                <a:r>
                  <a:rPr lang="en-US" dirty="0"/>
                  <a:t> paths in the correct directions</a:t>
                </a:r>
              </a:p>
              <a:p>
                <a:r>
                  <a:rPr lang="en-US" dirty="0"/>
                  <a:t>In general, we make a node </a:t>
                </a:r>
                <a:r>
                  <a:rPr lang="en-US" b="1" i="1" dirty="0" err="1"/>
                  <a:t>c</a:t>
                </a:r>
                <a:r>
                  <a:rPr lang="en-US" b="1" i="1" baseline="-25000" dirty="0" err="1"/>
                  <a:t>j</a:t>
                </a:r>
                <a:r>
                  <a:rPr lang="en-US" dirty="0"/>
                  <a:t> for every clause and use node positions 3</a:t>
                </a:r>
                <a:r>
                  <a:rPr lang="en-US" b="1" i="1" dirty="0"/>
                  <a:t>j</a:t>
                </a:r>
                <a:r>
                  <a:rPr lang="en-US" dirty="0"/>
                  <a:t> and 3</a:t>
                </a:r>
                <a:r>
                  <a:rPr lang="en-US" b="1" i="1" dirty="0"/>
                  <a:t>j</a:t>
                </a:r>
                <a:r>
                  <a:rPr lang="en-US" dirty="0"/>
                  <a:t> + 1 in each path </a:t>
                </a:r>
                <a:r>
                  <a:rPr lang="en-US" b="1" i="1" dirty="0"/>
                  <a:t>P</a:t>
                </a:r>
                <a:r>
                  <a:rPr lang="en-US" b="1" i="1" baseline="-25000" dirty="0"/>
                  <a:t>i</a:t>
                </a:r>
                <a:r>
                  <a:rPr lang="en-US" dirty="0"/>
                  <a:t> for variable </a:t>
                </a:r>
                <a:r>
                  <a:rPr lang="en-US" b="1" i="1" dirty="0"/>
                  <a:t>x</a:t>
                </a:r>
                <a:r>
                  <a:rPr lang="en-US" b="1" i="1" baseline="-25000" dirty="0"/>
                  <a:t>i</a:t>
                </a:r>
                <a:r>
                  <a:rPr lang="en-US" dirty="0"/>
                  <a:t> in clause </a:t>
                </a:r>
                <a:r>
                  <a:rPr lang="en-US" b="1" i="1" dirty="0" err="1"/>
                  <a:t>C</a:t>
                </a:r>
                <a:r>
                  <a:rPr lang="en-US" b="1" i="1" baseline="-25000" dirty="0" err="1"/>
                  <a:t>j</a:t>
                </a:r>
                <a:endParaRPr lang="en-US" b="1" i="1" baseline="-25000" dirty="0"/>
              </a:p>
              <a:p>
                <a:pPr lvl="1"/>
                <a:r>
                  <a:rPr lang="en-US" dirty="0"/>
                  <a:t>Add edges (</a:t>
                </a:r>
                <a:r>
                  <a:rPr lang="en-US" b="1" i="1" dirty="0"/>
                  <a:t>v</a:t>
                </a:r>
                <a:r>
                  <a:rPr lang="en-US" b="1" i="1" baseline="-25000" dirty="0"/>
                  <a:t>i</a:t>
                </a:r>
                <a:r>
                  <a:rPr lang="en-US" baseline="-25000" dirty="0"/>
                  <a:t>,3</a:t>
                </a:r>
                <a:r>
                  <a:rPr lang="en-US" b="1" i="1" baseline="-25000" dirty="0"/>
                  <a:t>j</a:t>
                </a:r>
                <a:r>
                  <a:rPr lang="en-US" dirty="0"/>
                  <a:t>,</a:t>
                </a:r>
                <a:r>
                  <a:rPr lang="en-US" b="1" i="1" dirty="0"/>
                  <a:t>c</a:t>
                </a:r>
                <a:r>
                  <a:rPr lang="en-US" b="1" i="1" baseline="-25000" dirty="0"/>
                  <a:t>j</a:t>
                </a:r>
                <a:r>
                  <a:rPr lang="en-US" dirty="0"/>
                  <a:t>) and (</a:t>
                </a:r>
                <a:r>
                  <a:rPr lang="en-US" b="1" i="1" dirty="0"/>
                  <a:t>c</a:t>
                </a:r>
                <a:r>
                  <a:rPr lang="en-US" b="1" i="1" baseline="-25000" dirty="0"/>
                  <a:t>j</a:t>
                </a:r>
                <a:r>
                  <a:rPr lang="en-US" dirty="0"/>
                  <a:t>,</a:t>
                </a:r>
                <a:r>
                  <a:rPr lang="en-US" b="1" i="1" dirty="0"/>
                  <a:t>v</a:t>
                </a:r>
                <a:r>
                  <a:rPr lang="en-US" b="1" i="1" baseline="-25000" dirty="0"/>
                  <a:t>i</a:t>
                </a:r>
                <a:r>
                  <a:rPr lang="en-US" baseline="-25000" dirty="0"/>
                  <a:t>,3</a:t>
                </a:r>
                <a:r>
                  <a:rPr lang="en-US" b="1" i="1" baseline="-25000" dirty="0"/>
                  <a:t>j</a:t>
                </a:r>
                <a:r>
                  <a:rPr lang="en-US" baseline="-25000" dirty="0"/>
                  <a:t>+1</a:t>
                </a:r>
                <a:r>
                  <a:rPr lang="en-US" dirty="0"/>
                  <a:t>) if variable is not negated</a:t>
                </a:r>
              </a:p>
              <a:p>
                <a:pPr lvl="1"/>
                <a:r>
                  <a:rPr lang="en-US" dirty="0"/>
                  <a:t>Add edges (</a:t>
                </a:r>
                <a:r>
                  <a:rPr lang="en-US" b="1" i="1" dirty="0"/>
                  <a:t>v</a:t>
                </a:r>
                <a:r>
                  <a:rPr lang="en-US" b="1" i="1" baseline="-25000" dirty="0"/>
                  <a:t>i</a:t>
                </a:r>
                <a:r>
                  <a:rPr lang="en-US" baseline="-25000" dirty="0"/>
                  <a:t>,3</a:t>
                </a:r>
                <a:r>
                  <a:rPr lang="en-US" b="1" i="1" baseline="-25000" dirty="0"/>
                  <a:t>j</a:t>
                </a:r>
                <a:r>
                  <a:rPr lang="en-US" baseline="-25000" dirty="0"/>
                  <a:t>+1</a:t>
                </a:r>
                <a:r>
                  <a:rPr lang="en-US" dirty="0"/>
                  <a:t>,</a:t>
                </a:r>
                <a:r>
                  <a:rPr lang="en-US" b="1" i="1" dirty="0"/>
                  <a:t>c</a:t>
                </a:r>
                <a:r>
                  <a:rPr lang="en-US" b="1" i="1" baseline="-25000" dirty="0"/>
                  <a:t>j</a:t>
                </a:r>
                <a:r>
                  <a:rPr lang="en-US" dirty="0"/>
                  <a:t>) and (</a:t>
                </a:r>
                <a:r>
                  <a:rPr lang="en-US" b="1" i="1" dirty="0"/>
                  <a:t>c</a:t>
                </a:r>
                <a:r>
                  <a:rPr lang="en-US" b="1" i="1" baseline="-25000" dirty="0"/>
                  <a:t>j</a:t>
                </a:r>
                <a:r>
                  <a:rPr lang="en-US" dirty="0"/>
                  <a:t>,</a:t>
                </a:r>
                <a:r>
                  <a:rPr lang="en-US" b="1" i="1" dirty="0"/>
                  <a:t>v</a:t>
                </a:r>
                <a:r>
                  <a:rPr lang="en-US" b="1" i="1" baseline="-25000" dirty="0"/>
                  <a:t>i</a:t>
                </a:r>
                <a:r>
                  <a:rPr lang="en-US" baseline="-25000" dirty="0"/>
                  <a:t>,3</a:t>
                </a:r>
                <a:r>
                  <a:rPr lang="en-US" b="1" i="1" baseline="-25000" dirty="0"/>
                  <a:t>j</a:t>
                </a:r>
                <a:r>
                  <a:rPr lang="en-US" dirty="0"/>
                  <a:t>) if variable is negated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1"/>
                <a:ext cx="10972800" cy="5105400"/>
              </a:xfrm>
              <a:blipFill>
                <a:blip r:embed="rId2"/>
                <a:stretch>
                  <a:fillRect t="-1075" r="-1278" b="-956"/>
                </a:stretch>
              </a:blipFill>
            </p:spPr>
            <p:txBody>
              <a:bodyPr/>
              <a:lstStyle/>
              <a:p>
                <a:r>
                  <a:rPr lang="en-US">
                    <a:noFill/>
                  </a:rPr>
                  <a:t> </a:t>
                </a:r>
              </a:p>
            </p:txBody>
          </p:sp>
        </mc:Fallback>
      </mc:AlternateContent>
    </p:spTree>
    <p:extLst>
      <p:ext uri="{BB962C8B-B14F-4D97-AF65-F5344CB8AC3E}">
        <p14:creationId xmlns:p14="http://schemas.microsoft.com/office/powerpoint/2010/main" val="67359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32A79-8B36-4930-A98A-46687FE53F25}"/>
              </a:ext>
            </a:extLst>
          </p:cNvPr>
          <p:cNvSpPr>
            <a:spLocks noGrp="1"/>
          </p:cNvSpPr>
          <p:nvPr>
            <p:ph type="title"/>
          </p:nvPr>
        </p:nvSpPr>
        <p:spPr/>
        <p:txBody>
          <a:bodyPr/>
          <a:lstStyle/>
          <a:p>
            <a:r>
              <a:rPr lang="en-US" dirty="0"/>
              <a:t>It gets worse!</a:t>
            </a:r>
          </a:p>
        </p:txBody>
      </p:sp>
      <p:sp>
        <p:nvSpPr>
          <p:cNvPr id="4" name="Oval 3">
            <a:extLst>
              <a:ext uri="{FF2B5EF4-FFF2-40B4-BE49-F238E27FC236}">
                <a16:creationId xmlns:a16="http://schemas.microsoft.com/office/drawing/2014/main" id="{C0E41576-0802-4B02-9440-8E9F54B97F3D}"/>
              </a:ext>
            </a:extLst>
          </p:cNvPr>
          <p:cNvSpPr/>
          <p:nvPr/>
        </p:nvSpPr>
        <p:spPr>
          <a:xfrm>
            <a:off x="3810000" y="1752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s</a:t>
            </a:r>
          </a:p>
        </p:txBody>
      </p:sp>
      <p:sp>
        <p:nvSpPr>
          <p:cNvPr id="5" name="Oval 4">
            <a:extLst>
              <a:ext uri="{FF2B5EF4-FFF2-40B4-BE49-F238E27FC236}">
                <a16:creationId xmlns:a16="http://schemas.microsoft.com/office/drawing/2014/main" id="{CCB8A6CF-08DB-40ED-B9CB-9961A29F6B89}"/>
              </a:ext>
            </a:extLst>
          </p:cNvPr>
          <p:cNvSpPr/>
          <p:nvPr/>
        </p:nvSpPr>
        <p:spPr>
          <a:xfrm>
            <a:off x="3810000" y="6248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t</a:t>
            </a:r>
          </a:p>
        </p:txBody>
      </p:sp>
      <p:sp>
        <p:nvSpPr>
          <p:cNvPr id="6" name="Oval 5">
            <a:extLst>
              <a:ext uri="{FF2B5EF4-FFF2-40B4-BE49-F238E27FC236}">
                <a16:creationId xmlns:a16="http://schemas.microsoft.com/office/drawing/2014/main" id="{EA549F89-DB6D-4E96-B519-059A76DEB834}"/>
              </a:ext>
            </a:extLst>
          </p:cNvPr>
          <p:cNvSpPr/>
          <p:nvPr/>
        </p:nvSpPr>
        <p:spPr>
          <a:xfrm>
            <a:off x="8382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7" name="Oval 6">
            <a:extLst>
              <a:ext uri="{FF2B5EF4-FFF2-40B4-BE49-F238E27FC236}">
                <a16:creationId xmlns:a16="http://schemas.microsoft.com/office/drawing/2014/main" id="{CC9125F7-4718-49B4-A5E8-7B8B504A754C}"/>
              </a:ext>
            </a:extLst>
          </p:cNvPr>
          <p:cNvSpPr/>
          <p:nvPr/>
        </p:nvSpPr>
        <p:spPr>
          <a:xfrm>
            <a:off x="19050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8" name="Oval 7">
            <a:extLst>
              <a:ext uri="{FF2B5EF4-FFF2-40B4-BE49-F238E27FC236}">
                <a16:creationId xmlns:a16="http://schemas.microsoft.com/office/drawing/2014/main" id="{0B07849C-4BCA-487B-AC70-CCC0F7556626}"/>
              </a:ext>
            </a:extLst>
          </p:cNvPr>
          <p:cNvSpPr/>
          <p:nvPr/>
        </p:nvSpPr>
        <p:spPr>
          <a:xfrm>
            <a:off x="29718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10" name="Straight Arrow Connector 9">
            <a:extLst>
              <a:ext uri="{FF2B5EF4-FFF2-40B4-BE49-F238E27FC236}">
                <a16:creationId xmlns:a16="http://schemas.microsoft.com/office/drawing/2014/main" id="{C57698D8-23CC-4C5D-84A9-EFB91E5E2F80}"/>
              </a:ext>
            </a:extLst>
          </p:cNvPr>
          <p:cNvCxnSpPr>
            <a:stCxn id="6" idx="7"/>
            <a:endCxn id="7" idx="1"/>
          </p:cNvCxnSpPr>
          <p:nvPr/>
        </p:nvCxnSpPr>
        <p:spPr>
          <a:xfrm>
            <a:off x="11634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2F63211-366E-4AE1-B4F0-C0A61180473C}"/>
              </a:ext>
            </a:extLst>
          </p:cNvPr>
          <p:cNvCxnSpPr>
            <a:cxnSpLocks/>
            <a:stCxn id="7" idx="3"/>
            <a:endCxn id="6" idx="5"/>
          </p:cNvCxnSpPr>
          <p:nvPr/>
        </p:nvCxnSpPr>
        <p:spPr>
          <a:xfrm flipH="1">
            <a:off x="11634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4786E5C-6711-4FB8-B015-A6385826B3DC}"/>
              </a:ext>
            </a:extLst>
          </p:cNvPr>
          <p:cNvCxnSpPr>
            <a:cxnSpLocks/>
            <a:stCxn id="7" idx="7"/>
            <a:endCxn id="8" idx="1"/>
          </p:cNvCxnSpPr>
          <p:nvPr/>
        </p:nvCxnSpPr>
        <p:spPr>
          <a:xfrm>
            <a:off x="22302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FDD60B9-62AB-4E58-9F01-05143168589C}"/>
              </a:ext>
            </a:extLst>
          </p:cNvPr>
          <p:cNvCxnSpPr>
            <a:cxnSpLocks/>
            <a:stCxn id="8" idx="3"/>
            <a:endCxn id="7" idx="5"/>
          </p:cNvCxnSpPr>
          <p:nvPr/>
        </p:nvCxnSpPr>
        <p:spPr>
          <a:xfrm flipH="1">
            <a:off x="22302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3D90DBA9-236A-42C2-95B3-4B687A23770E}"/>
              </a:ext>
            </a:extLst>
          </p:cNvPr>
          <p:cNvSpPr/>
          <p:nvPr/>
        </p:nvSpPr>
        <p:spPr>
          <a:xfrm>
            <a:off x="45720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21" name="Oval 20">
            <a:extLst>
              <a:ext uri="{FF2B5EF4-FFF2-40B4-BE49-F238E27FC236}">
                <a16:creationId xmlns:a16="http://schemas.microsoft.com/office/drawing/2014/main" id="{309109DE-9706-49E3-A40A-BF3B16FB04D2}"/>
              </a:ext>
            </a:extLst>
          </p:cNvPr>
          <p:cNvSpPr/>
          <p:nvPr/>
        </p:nvSpPr>
        <p:spPr>
          <a:xfrm>
            <a:off x="56388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22" name="Oval 21">
            <a:extLst>
              <a:ext uri="{FF2B5EF4-FFF2-40B4-BE49-F238E27FC236}">
                <a16:creationId xmlns:a16="http://schemas.microsoft.com/office/drawing/2014/main" id="{E047018E-81E0-469D-ADA9-595AF9E3196C}"/>
              </a:ext>
            </a:extLst>
          </p:cNvPr>
          <p:cNvSpPr/>
          <p:nvPr/>
        </p:nvSpPr>
        <p:spPr>
          <a:xfrm>
            <a:off x="6705600" y="317582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23" name="Straight Arrow Connector 22">
            <a:extLst>
              <a:ext uri="{FF2B5EF4-FFF2-40B4-BE49-F238E27FC236}">
                <a16:creationId xmlns:a16="http://schemas.microsoft.com/office/drawing/2014/main" id="{4FED36B8-2D3E-4D24-B232-9ABF13FDA4B3}"/>
              </a:ext>
            </a:extLst>
          </p:cNvPr>
          <p:cNvCxnSpPr>
            <a:stCxn id="20" idx="7"/>
            <a:endCxn id="21" idx="1"/>
          </p:cNvCxnSpPr>
          <p:nvPr/>
        </p:nvCxnSpPr>
        <p:spPr>
          <a:xfrm>
            <a:off x="48972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671EC2A-0F64-44E6-AD10-D5F5BA8FCFE4}"/>
              </a:ext>
            </a:extLst>
          </p:cNvPr>
          <p:cNvCxnSpPr>
            <a:cxnSpLocks/>
            <a:stCxn id="21" idx="3"/>
            <a:endCxn id="20" idx="5"/>
          </p:cNvCxnSpPr>
          <p:nvPr/>
        </p:nvCxnSpPr>
        <p:spPr>
          <a:xfrm flipH="1">
            <a:off x="48972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1FC6B15-626B-489A-B9F9-C69134FDFE98}"/>
              </a:ext>
            </a:extLst>
          </p:cNvPr>
          <p:cNvCxnSpPr>
            <a:cxnSpLocks/>
            <a:stCxn id="21" idx="7"/>
            <a:endCxn id="22" idx="1"/>
          </p:cNvCxnSpPr>
          <p:nvPr/>
        </p:nvCxnSpPr>
        <p:spPr>
          <a:xfrm>
            <a:off x="5964004" y="3231622"/>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F4C9DF64-D945-4B43-9C76-F970D048D5B7}"/>
              </a:ext>
            </a:extLst>
          </p:cNvPr>
          <p:cNvCxnSpPr>
            <a:cxnSpLocks/>
            <a:stCxn id="22" idx="3"/>
            <a:endCxn id="21" idx="5"/>
          </p:cNvCxnSpPr>
          <p:nvPr/>
        </p:nvCxnSpPr>
        <p:spPr>
          <a:xfrm flipH="1">
            <a:off x="5964004" y="3501030"/>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A6A4D50-58CC-42A6-AF31-B3FA0077A972}"/>
              </a:ext>
            </a:extLst>
          </p:cNvPr>
          <p:cNvCxnSpPr>
            <a:cxnSpLocks/>
            <a:stCxn id="8" idx="7"/>
            <a:endCxn id="20" idx="1"/>
          </p:cNvCxnSpPr>
          <p:nvPr/>
        </p:nvCxnSpPr>
        <p:spPr>
          <a:xfrm>
            <a:off x="3297004" y="3231622"/>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sp>
        <p:nvSpPr>
          <p:cNvPr id="39" name="Left Brace 38">
            <a:extLst>
              <a:ext uri="{FF2B5EF4-FFF2-40B4-BE49-F238E27FC236}">
                <a16:creationId xmlns:a16="http://schemas.microsoft.com/office/drawing/2014/main" id="{B23CB116-6F2F-4B93-80E9-C311BA0E120B}"/>
              </a:ext>
            </a:extLst>
          </p:cNvPr>
          <p:cNvSpPr/>
          <p:nvPr/>
        </p:nvSpPr>
        <p:spPr>
          <a:xfrm rot="5400000">
            <a:off x="3778353" y="40385"/>
            <a:ext cx="368093" cy="5597992"/>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2057A061-80E0-4D5D-A7D1-98C6A6016EF8}"/>
              </a:ext>
            </a:extLst>
          </p:cNvPr>
          <p:cNvSpPr txBox="1"/>
          <p:nvPr/>
        </p:nvSpPr>
        <p:spPr>
          <a:xfrm>
            <a:off x="3200400" y="2209800"/>
            <a:ext cx="1600200" cy="369332"/>
          </a:xfrm>
          <a:prstGeom prst="rect">
            <a:avLst/>
          </a:prstGeom>
          <a:noFill/>
        </p:spPr>
        <p:txBody>
          <a:bodyPr wrap="square" rtlCol="0">
            <a:spAutoFit/>
          </a:bodyPr>
          <a:lstStyle/>
          <a:p>
            <a:pPr algn="ctr"/>
            <a:r>
              <a:rPr lang="en-US" dirty="0"/>
              <a:t>3</a:t>
            </a:r>
            <a:r>
              <a:rPr lang="en-US" b="1" i="1" dirty="0"/>
              <a:t>k</a:t>
            </a:r>
            <a:r>
              <a:rPr lang="en-US" dirty="0"/>
              <a:t> + 3 nodes</a:t>
            </a:r>
          </a:p>
        </p:txBody>
      </p:sp>
      <p:sp>
        <p:nvSpPr>
          <p:cNvPr id="41" name="TextBox 40">
            <a:extLst>
              <a:ext uri="{FF2B5EF4-FFF2-40B4-BE49-F238E27FC236}">
                <a16:creationId xmlns:a16="http://schemas.microsoft.com/office/drawing/2014/main" id="{A0EE6AC4-CBE3-46CF-826A-D87427BF91FC}"/>
              </a:ext>
            </a:extLst>
          </p:cNvPr>
          <p:cNvSpPr txBox="1"/>
          <p:nvPr/>
        </p:nvSpPr>
        <p:spPr>
          <a:xfrm>
            <a:off x="7543800" y="3263694"/>
            <a:ext cx="4191000" cy="369332"/>
          </a:xfrm>
          <a:prstGeom prst="rect">
            <a:avLst/>
          </a:prstGeom>
          <a:noFill/>
        </p:spPr>
        <p:txBody>
          <a:bodyPr wrap="square" rtlCol="0">
            <a:spAutoFit/>
          </a:bodyPr>
          <a:lstStyle/>
          <a:p>
            <a:r>
              <a:rPr lang="en-US" b="1" i="1" dirty="0"/>
              <a:t>P</a:t>
            </a:r>
            <a:r>
              <a:rPr lang="en-US" baseline="-25000" dirty="0"/>
              <a:t>1</a:t>
            </a:r>
            <a:r>
              <a:rPr lang="en-US" dirty="0"/>
              <a:t> (nodes for </a:t>
            </a:r>
            <a:r>
              <a:rPr lang="en-US" b="1" i="1" dirty="0"/>
              <a:t>x</a:t>
            </a:r>
            <a:r>
              <a:rPr lang="en-US" baseline="-25000" dirty="0"/>
              <a:t>1</a:t>
            </a:r>
            <a:r>
              <a:rPr lang="en-US" dirty="0"/>
              <a:t>, first Boolean variable)</a:t>
            </a:r>
          </a:p>
        </p:txBody>
      </p:sp>
      <p:sp>
        <p:nvSpPr>
          <p:cNvPr id="42" name="Oval 41">
            <a:extLst>
              <a:ext uri="{FF2B5EF4-FFF2-40B4-BE49-F238E27FC236}">
                <a16:creationId xmlns:a16="http://schemas.microsoft.com/office/drawing/2014/main" id="{875FA740-A373-4141-8A29-43233BF779A4}"/>
              </a:ext>
            </a:extLst>
          </p:cNvPr>
          <p:cNvSpPr/>
          <p:nvPr/>
        </p:nvSpPr>
        <p:spPr>
          <a:xfrm>
            <a:off x="8382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43" name="Oval 42">
            <a:extLst>
              <a:ext uri="{FF2B5EF4-FFF2-40B4-BE49-F238E27FC236}">
                <a16:creationId xmlns:a16="http://schemas.microsoft.com/office/drawing/2014/main" id="{AE0AB560-0754-4DA1-85FB-05B7E4699463}"/>
              </a:ext>
            </a:extLst>
          </p:cNvPr>
          <p:cNvSpPr/>
          <p:nvPr/>
        </p:nvSpPr>
        <p:spPr>
          <a:xfrm>
            <a:off x="19050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44" name="Oval 43">
            <a:extLst>
              <a:ext uri="{FF2B5EF4-FFF2-40B4-BE49-F238E27FC236}">
                <a16:creationId xmlns:a16="http://schemas.microsoft.com/office/drawing/2014/main" id="{5CEAE087-0E30-4D24-B453-1BF5D7CAC0E4}"/>
              </a:ext>
            </a:extLst>
          </p:cNvPr>
          <p:cNvSpPr/>
          <p:nvPr/>
        </p:nvSpPr>
        <p:spPr>
          <a:xfrm>
            <a:off x="29718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45" name="Straight Arrow Connector 44">
            <a:extLst>
              <a:ext uri="{FF2B5EF4-FFF2-40B4-BE49-F238E27FC236}">
                <a16:creationId xmlns:a16="http://schemas.microsoft.com/office/drawing/2014/main" id="{B94029E0-AD83-47F2-A0B5-F361D8ED473F}"/>
              </a:ext>
            </a:extLst>
          </p:cNvPr>
          <p:cNvCxnSpPr>
            <a:stCxn id="42" idx="7"/>
            <a:endCxn id="43" idx="1"/>
          </p:cNvCxnSpPr>
          <p:nvPr/>
        </p:nvCxnSpPr>
        <p:spPr>
          <a:xfrm>
            <a:off x="11634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DEB24B3-4877-40D4-856D-030AAEFBC4E7}"/>
              </a:ext>
            </a:extLst>
          </p:cNvPr>
          <p:cNvCxnSpPr>
            <a:cxnSpLocks/>
            <a:stCxn id="43" idx="3"/>
            <a:endCxn id="42" idx="5"/>
          </p:cNvCxnSpPr>
          <p:nvPr/>
        </p:nvCxnSpPr>
        <p:spPr>
          <a:xfrm flipH="1">
            <a:off x="11634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98BFED6-B5C1-4AC2-99BE-4988D4D87AD4}"/>
              </a:ext>
            </a:extLst>
          </p:cNvPr>
          <p:cNvCxnSpPr>
            <a:cxnSpLocks/>
            <a:stCxn id="43" idx="7"/>
            <a:endCxn id="44" idx="1"/>
          </p:cNvCxnSpPr>
          <p:nvPr/>
        </p:nvCxnSpPr>
        <p:spPr>
          <a:xfrm>
            <a:off x="22302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0E48DA5-F434-4A19-A80C-D4A8D1927483}"/>
              </a:ext>
            </a:extLst>
          </p:cNvPr>
          <p:cNvCxnSpPr>
            <a:cxnSpLocks/>
            <a:stCxn id="44" idx="3"/>
            <a:endCxn id="43" idx="5"/>
          </p:cNvCxnSpPr>
          <p:nvPr/>
        </p:nvCxnSpPr>
        <p:spPr>
          <a:xfrm flipH="1">
            <a:off x="22302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ADD4FB0D-F0AA-4C84-8C8B-F709CA19CC0C}"/>
              </a:ext>
            </a:extLst>
          </p:cNvPr>
          <p:cNvSpPr/>
          <p:nvPr/>
        </p:nvSpPr>
        <p:spPr>
          <a:xfrm>
            <a:off x="45720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50" name="Oval 49">
            <a:extLst>
              <a:ext uri="{FF2B5EF4-FFF2-40B4-BE49-F238E27FC236}">
                <a16:creationId xmlns:a16="http://schemas.microsoft.com/office/drawing/2014/main" id="{0B0148A9-AC81-4B44-B61B-4006B1425611}"/>
              </a:ext>
            </a:extLst>
          </p:cNvPr>
          <p:cNvSpPr/>
          <p:nvPr/>
        </p:nvSpPr>
        <p:spPr>
          <a:xfrm>
            <a:off x="56388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51" name="Oval 50">
            <a:extLst>
              <a:ext uri="{FF2B5EF4-FFF2-40B4-BE49-F238E27FC236}">
                <a16:creationId xmlns:a16="http://schemas.microsoft.com/office/drawing/2014/main" id="{6148FEBF-0B12-47CE-B3FA-4701C3947FBA}"/>
              </a:ext>
            </a:extLst>
          </p:cNvPr>
          <p:cNvSpPr/>
          <p:nvPr/>
        </p:nvSpPr>
        <p:spPr>
          <a:xfrm>
            <a:off x="6705600" y="4114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52" name="Straight Arrow Connector 51">
            <a:extLst>
              <a:ext uri="{FF2B5EF4-FFF2-40B4-BE49-F238E27FC236}">
                <a16:creationId xmlns:a16="http://schemas.microsoft.com/office/drawing/2014/main" id="{44939FEB-C09A-4371-ADAB-96367422155A}"/>
              </a:ext>
            </a:extLst>
          </p:cNvPr>
          <p:cNvCxnSpPr>
            <a:stCxn id="49" idx="7"/>
            <a:endCxn id="50" idx="1"/>
          </p:cNvCxnSpPr>
          <p:nvPr/>
        </p:nvCxnSpPr>
        <p:spPr>
          <a:xfrm>
            <a:off x="48972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C58996F-17B7-4019-8C35-C3DF2EF17FB8}"/>
              </a:ext>
            </a:extLst>
          </p:cNvPr>
          <p:cNvCxnSpPr>
            <a:cxnSpLocks/>
            <a:stCxn id="50" idx="3"/>
            <a:endCxn id="49" idx="5"/>
          </p:cNvCxnSpPr>
          <p:nvPr/>
        </p:nvCxnSpPr>
        <p:spPr>
          <a:xfrm flipH="1">
            <a:off x="48972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99FA8C8-D4BF-4FB5-9FF0-F6A3B95D2A3E}"/>
              </a:ext>
            </a:extLst>
          </p:cNvPr>
          <p:cNvCxnSpPr>
            <a:cxnSpLocks/>
            <a:stCxn id="50" idx="7"/>
            <a:endCxn id="51" idx="1"/>
          </p:cNvCxnSpPr>
          <p:nvPr/>
        </p:nvCxnSpPr>
        <p:spPr>
          <a:xfrm>
            <a:off x="5964004" y="4170596"/>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5CC1657-7182-4E26-AC9F-326B42EC78A4}"/>
              </a:ext>
            </a:extLst>
          </p:cNvPr>
          <p:cNvCxnSpPr>
            <a:cxnSpLocks/>
            <a:stCxn id="51" idx="3"/>
            <a:endCxn id="50" idx="5"/>
          </p:cNvCxnSpPr>
          <p:nvPr/>
        </p:nvCxnSpPr>
        <p:spPr>
          <a:xfrm flipH="1">
            <a:off x="5964004" y="4440004"/>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4600BD92-358C-4E1F-8057-D41A74F0C0EE}"/>
              </a:ext>
            </a:extLst>
          </p:cNvPr>
          <p:cNvSpPr/>
          <p:nvPr/>
        </p:nvSpPr>
        <p:spPr>
          <a:xfrm>
            <a:off x="8382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1" name="Oval 60">
            <a:extLst>
              <a:ext uri="{FF2B5EF4-FFF2-40B4-BE49-F238E27FC236}">
                <a16:creationId xmlns:a16="http://schemas.microsoft.com/office/drawing/2014/main" id="{72F9C2CA-8105-4A0E-ABCE-F7353B2A8D02}"/>
              </a:ext>
            </a:extLst>
          </p:cNvPr>
          <p:cNvSpPr/>
          <p:nvPr/>
        </p:nvSpPr>
        <p:spPr>
          <a:xfrm>
            <a:off x="19050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2" name="Oval 61">
            <a:extLst>
              <a:ext uri="{FF2B5EF4-FFF2-40B4-BE49-F238E27FC236}">
                <a16:creationId xmlns:a16="http://schemas.microsoft.com/office/drawing/2014/main" id="{A5ED3E7E-B0BE-41D5-909D-1B561F2B48CF}"/>
              </a:ext>
            </a:extLst>
          </p:cNvPr>
          <p:cNvSpPr/>
          <p:nvPr/>
        </p:nvSpPr>
        <p:spPr>
          <a:xfrm>
            <a:off x="29718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63" name="Straight Arrow Connector 62">
            <a:extLst>
              <a:ext uri="{FF2B5EF4-FFF2-40B4-BE49-F238E27FC236}">
                <a16:creationId xmlns:a16="http://schemas.microsoft.com/office/drawing/2014/main" id="{9370840C-5EAA-43B5-9BD3-7F7855564046}"/>
              </a:ext>
            </a:extLst>
          </p:cNvPr>
          <p:cNvCxnSpPr>
            <a:stCxn id="60" idx="7"/>
            <a:endCxn id="61" idx="1"/>
          </p:cNvCxnSpPr>
          <p:nvPr/>
        </p:nvCxnSpPr>
        <p:spPr>
          <a:xfrm>
            <a:off x="11634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8B75D236-A84A-4BEF-AFEB-585AEA1FD6F8}"/>
              </a:ext>
            </a:extLst>
          </p:cNvPr>
          <p:cNvCxnSpPr>
            <a:cxnSpLocks/>
            <a:stCxn id="61" idx="3"/>
            <a:endCxn id="60" idx="5"/>
          </p:cNvCxnSpPr>
          <p:nvPr/>
        </p:nvCxnSpPr>
        <p:spPr>
          <a:xfrm flipH="1">
            <a:off x="11634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350A42C-B9DD-4DC3-986A-8B0A99642201}"/>
              </a:ext>
            </a:extLst>
          </p:cNvPr>
          <p:cNvCxnSpPr>
            <a:cxnSpLocks/>
            <a:stCxn id="61" idx="7"/>
            <a:endCxn id="62" idx="1"/>
          </p:cNvCxnSpPr>
          <p:nvPr/>
        </p:nvCxnSpPr>
        <p:spPr>
          <a:xfrm>
            <a:off x="22302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F85522E-154F-447A-9E77-3C01638F2B11}"/>
              </a:ext>
            </a:extLst>
          </p:cNvPr>
          <p:cNvCxnSpPr>
            <a:cxnSpLocks/>
            <a:stCxn id="62" idx="3"/>
            <a:endCxn id="61" idx="5"/>
          </p:cNvCxnSpPr>
          <p:nvPr/>
        </p:nvCxnSpPr>
        <p:spPr>
          <a:xfrm flipH="1">
            <a:off x="22302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7" name="Oval 66">
            <a:extLst>
              <a:ext uri="{FF2B5EF4-FFF2-40B4-BE49-F238E27FC236}">
                <a16:creationId xmlns:a16="http://schemas.microsoft.com/office/drawing/2014/main" id="{3FFA98BB-91A6-4DE7-A5D5-8AAB01C6B734}"/>
              </a:ext>
            </a:extLst>
          </p:cNvPr>
          <p:cNvSpPr/>
          <p:nvPr/>
        </p:nvSpPr>
        <p:spPr>
          <a:xfrm>
            <a:off x="45720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8" name="Oval 67">
            <a:extLst>
              <a:ext uri="{FF2B5EF4-FFF2-40B4-BE49-F238E27FC236}">
                <a16:creationId xmlns:a16="http://schemas.microsoft.com/office/drawing/2014/main" id="{F71EC1B5-A244-4892-BC95-3337B91E0BAE}"/>
              </a:ext>
            </a:extLst>
          </p:cNvPr>
          <p:cNvSpPr/>
          <p:nvPr/>
        </p:nvSpPr>
        <p:spPr>
          <a:xfrm>
            <a:off x="56388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69" name="Oval 68">
            <a:extLst>
              <a:ext uri="{FF2B5EF4-FFF2-40B4-BE49-F238E27FC236}">
                <a16:creationId xmlns:a16="http://schemas.microsoft.com/office/drawing/2014/main" id="{2AD1754D-72CF-461C-A4D4-EB2B363585A8}"/>
              </a:ext>
            </a:extLst>
          </p:cNvPr>
          <p:cNvSpPr/>
          <p:nvPr/>
        </p:nvSpPr>
        <p:spPr>
          <a:xfrm>
            <a:off x="6705600" y="538979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cxnSp>
        <p:nvCxnSpPr>
          <p:cNvPr id="70" name="Straight Arrow Connector 69">
            <a:extLst>
              <a:ext uri="{FF2B5EF4-FFF2-40B4-BE49-F238E27FC236}">
                <a16:creationId xmlns:a16="http://schemas.microsoft.com/office/drawing/2014/main" id="{65A9384D-F4CC-442C-A4D2-5872E1051137}"/>
              </a:ext>
            </a:extLst>
          </p:cNvPr>
          <p:cNvCxnSpPr>
            <a:stCxn id="67" idx="7"/>
            <a:endCxn id="68" idx="1"/>
          </p:cNvCxnSpPr>
          <p:nvPr/>
        </p:nvCxnSpPr>
        <p:spPr>
          <a:xfrm>
            <a:off x="48972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4AFA833-F7FA-450F-8E90-636231A93CBD}"/>
              </a:ext>
            </a:extLst>
          </p:cNvPr>
          <p:cNvCxnSpPr>
            <a:cxnSpLocks/>
            <a:stCxn id="68" idx="3"/>
            <a:endCxn id="67" idx="5"/>
          </p:cNvCxnSpPr>
          <p:nvPr/>
        </p:nvCxnSpPr>
        <p:spPr>
          <a:xfrm flipH="1">
            <a:off x="48972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CE73AC40-90AD-4EAB-BEC3-006BD0106E44}"/>
              </a:ext>
            </a:extLst>
          </p:cNvPr>
          <p:cNvCxnSpPr>
            <a:cxnSpLocks/>
            <a:stCxn id="68" idx="7"/>
            <a:endCxn id="69" idx="1"/>
          </p:cNvCxnSpPr>
          <p:nvPr/>
        </p:nvCxnSpPr>
        <p:spPr>
          <a:xfrm>
            <a:off x="5964004" y="5445591"/>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6284371-97AE-4D37-8E3E-1CADF5BC6509}"/>
              </a:ext>
            </a:extLst>
          </p:cNvPr>
          <p:cNvCxnSpPr>
            <a:cxnSpLocks/>
            <a:stCxn id="69" idx="3"/>
            <a:endCxn id="68" idx="5"/>
          </p:cNvCxnSpPr>
          <p:nvPr/>
        </p:nvCxnSpPr>
        <p:spPr>
          <a:xfrm flipH="1">
            <a:off x="5964004" y="5714999"/>
            <a:ext cx="797392"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1710BAB5-72E1-43C2-B610-08D8DBEF6EB4}"/>
              </a:ext>
            </a:extLst>
          </p:cNvPr>
          <p:cNvSpPr txBox="1"/>
          <p:nvPr/>
        </p:nvSpPr>
        <p:spPr>
          <a:xfrm>
            <a:off x="7543800" y="4126468"/>
            <a:ext cx="4191000" cy="369332"/>
          </a:xfrm>
          <a:prstGeom prst="rect">
            <a:avLst/>
          </a:prstGeom>
          <a:noFill/>
        </p:spPr>
        <p:txBody>
          <a:bodyPr wrap="square" rtlCol="0">
            <a:spAutoFit/>
          </a:bodyPr>
          <a:lstStyle/>
          <a:p>
            <a:r>
              <a:rPr lang="en-US" b="1" i="1" dirty="0"/>
              <a:t>P</a:t>
            </a:r>
            <a:r>
              <a:rPr lang="en-US" baseline="-25000" dirty="0"/>
              <a:t>2</a:t>
            </a:r>
            <a:r>
              <a:rPr lang="en-US" dirty="0"/>
              <a:t> (nodes for </a:t>
            </a:r>
            <a:r>
              <a:rPr lang="en-US" b="1" i="1" dirty="0"/>
              <a:t>x</a:t>
            </a:r>
            <a:r>
              <a:rPr lang="en-US" baseline="-25000" dirty="0"/>
              <a:t>2</a:t>
            </a:r>
            <a:r>
              <a:rPr lang="en-US" dirty="0"/>
              <a:t>, second Boolean variable)</a:t>
            </a:r>
          </a:p>
        </p:txBody>
      </p:sp>
      <p:sp>
        <p:nvSpPr>
          <p:cNvPr id="79" name="TextBox 78">
            <a:extLst>
              <a:ext uri="{FF2B5EF4-FFF2-40B4-BE49-F238E27FC236}">
                <a16:creationId xmlns:a16="http://schemas.microsoft.com/office/drawing/2014/main" id="{1414B776-BB1A-4F70-A46A-A5C3DAAAF11F}"/>
              </a:ext>
            </a:extLst>
          </p:cNvPr>
          <p:cNvSpPr txBox="1"/>
          <p:nvPr/>
        </p:nvSpPr>
        <p:spPr>
          <a:xfrm>
            <a:off x="7543800" y="5382881"/>
            <a:ext cx="4191000" cy="369332"/>
          </a:xfrm>
          <a:prstGeom prst="rect">
            <a:avLst/>
          </a:prstGeom>
          <a:noFill/>
        </p:spPr>
        <p:txBody>
          <a:bodyPr wrap="square" rtlCol="0">
            <a:spAutoFit/>
          </a:bodyPr>
          <a:lstStyle/>
          <a:p>
            <a:r>
              <a:rPr lang="en-US" b="1" i="1" dirty="0" err="1"/>
              <a:t>P</a:t>
            </a:r>
            <a:r>
              <a:rPr lang="en-US" b="1" i="1" baseline="-25000" dirty="0" err="1"/>
              <a:t>n</a:t>
            </a:r>
            <a:r>
              <a:rPr lang="en-US" dirty="0"/>
              <a:t> (nodes for </a:t>
            </a:r>
            <a:r>
              <a:rPr lang="en-US" b="1" i="1" dirty="0" err="1"/>
              <a:t>x</a:t>
            </a:r>
            <a:r>
              <a:rPr lang="en-US" b="1" i="1" baseline="-25000" dirty="0" err="1"/>
              <a:t>n</a:t>
            </a:r>
            <a:r>
              <a:rPr lang="en-US" dirty="0"/>
              <a:t>, last Boolean variable)</a:t>
            </a:r>
          </a:p>
        </p:txBody>
      </p:sp>
      <p:cxnSp>
        <p:nvCxnSpPr>
          <p:cNvPr id="83" name="Connector: Curved 82">
            <a:extLst>
              <a:ext uri="{FF2B5EF4-FFF2-40B4-BE49-F238E27FC236}">
                <a16:creationId xmlns:a16="http://schemas.microsoft.com/office/drawing/2014/main" id="{6867CF22-7ECD-4BA3-BA3C-8E7366D79F8E}"/>
              </a:ext>
            </a:extLst>
          </p:cNvPr>
          <p:cNvCxnSpPr>
            <a:stCxn id="4" idx="2"/>
            <a:endCxn id="6" idx="0"/>
          </p:cNvCxnSpPr>
          <p:nvPr/>
        </p:nvCxnSpPr>
        <p:spPr>
          <a:xfrm rot="10800000" flipV="1">
            <a:off x="1028700" y="1943100"/>
            <a:ext cx="2781300" cy="123272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4" name="Connector: Curved 83">
            <a:extLst>
              <a:ext uri="{FF2B5EF4-FFF2-40B4-BE49-F238E27FC236}">
                <a16:creationId xmlns:a16="http://schemas.microsoft.com/office/drawing/2014/main" id="{6985F26F-1B66-465A-8ABD-84CBFFE70CBD}"/>
              </a:ext>
            </a:extLst>
          </p:cNvPr>
          <p:cNvCxnSpPr>
            <a:cxnSpLocks/>
            <a:stCxn id="4" idx="6"/>
            <a:endCxn id="22" idx="0"/>
          </p:cNvCxnSpPr>
          <p:nvPr/>
        </p:nvCxnSpPr>
        <p:spPr>
          <a:xfrm>
            <a:off x="4191000" y="1943100"/>
            <a:ext cx="2705100" cy="123272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6D7F119-8AA9-4C8F-82C6-852869BD11EA}"/>
              </a:ext>
            </a:extLst>
          </p:cNvPr>
          <p:cNvCxnSpPr>
            <a:cxnSpLocks/>
            <a:stCxn id="6" idx="4"/>
            <a:endCxn id="42" idx="0"/>
          </p:cNvCxnSpPr>
          <p:nvPr/>
        </p:nvCxnSpPr>
        <p:spPr>
          <a:xfrm>
            <a:off x="1028700" y="3556826"/>
            <a:ext cx="0" cy="55797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99C6191-3437-4B08-A514-7A7303BE7AA3}"/>
              </a:ext>
            </a:extLst>
          </p:cNvPr>
          <p:cNvCxnSpPr>
            <a:cxnSpLocks/>
            <a:stCxn id="22" idx="4"/>
            <a:endCxn id="51" idx="0"/>
          </p:cNvCxnSpPr>
          <p:nvPr/>
        </p:nvCxnSpPr>
        <p:spPr>
          <a:xfrm>
            <a:off x="6896100" y="3556826"/>
            <a:ext cx="0" cy="55797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Connector: Curved 97">
            <a:extLst>
              <a:ext uri="{FF2B5EF4-FFF2-40B4-BE49-F238E27FC236}">
                <a16:creationId xmlns:a16="http://schemas.microsoft.com/office/drawing/2014/main" id="{A094D50D-8B4B-4063-8A34-109216AE5527}"/>
              </a:ext>
            </a:extLst>
          </p:cNvPr>
          <p:cNvCxnSpPr>
            <a:cxnSpLocks/>
            <a:stCxn id="6" idx="4"/>
            <a:endCxn id="51" idx="0"/>
          </p:cNvCxnSpPr>
          <p:nvPr/>
        </p:nvCxnSpPr>
        <p:spPr>
          <a:xfrm rot="16200000" flipH="1">
            <a:off x="3683413" y="902113"/>
            <a:ext cx="557974" cy="58674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Connector: Curved 102">
            <a:extLst>
              <a:ext uri="{FF2B5EF4-FFF2-40B4-BE49-F238E27FC236}">
                <a16:creationId xmlns:a16="http://schemas.microsoft.com/office/drawing/2014/main" id="{F50C370E-C782-4697-BF23-7A9DB4738936}"/>
              </a:ext>
            </a:extLst>
          </p:cNvPr>
          <p:cNvCxnSpPr>
            <a:cxnSpLocks/>
            <a:stCxn id="22" idx="4"/>
            <a:endCxn id="42" idx="0"/>
          </p:cNvCxnSpPr>
          <p:nvPr/>
        </p:nvCxnSpPr>
        <p:spPr>
          <a:xfrm rot="5400000">
            <a:off x="3683413" y="902113"/>
            <a:ext cx="557974" cy="58674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B5961E0C-C5A0-4839-9881-5008EEC945F6}"/>
              </a:ext>
            </a:extLst>
          </p:cNvPr>
          <p:cNvCxnSpPr>
            <a:cxnSpLocks/>
            <a:stCxn id="20" idx="3"/>
            <a:endCxn id="8" idx="5"/>
          </p:cNvCxnSpPr>
          <p:nvPr/>
        </p:nvCxnSpPr>
        <p:spPr>
          <a:xfrm flipH="1">
            <a:off x="3297004" y="3501030"/>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510F9E46-08B1-4ABB-B94E-BC2F773F4C81}"/>
              </a:ext>
            </a:extLst>
          </p:cNvPr>
          <p:cNvCxnSpPr>
            <a:cxnSpLocks/>
            <a:stCxn id="44" idx="7"/>
            <a:endCxn id="49" idx="1"/>
          </p:cNvCxnSpPr>
          <p:nvPr/>
        </p:nvCxnSpPr>
        <p:spPr>
          <a:xfrm>
            <a:off x="3297004" y="4170596"/>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099DD5D6-A167-45CF-974E-64F41161E2FA}"/>
              </a:ext>
            </a:extLst>
          </p:cNvPr>
          <p:cNvCxnSpPr>
            <a:cxnSpLocks/>
            <a:stCxn id="62" idx="7"/>
            <a:endCxn id="67" idx="1"/>
          </p:cNvCxnSpPr>
          <p:nvPr/>
        </p:nvCxnSpPr>
        <p:spPr>
          <a:xfrm>
            <a:off x="3297004" y="5445591"/>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4D33BBE9-DE0C-4B30-8C14-C7030A24CF40}"/>
              </a:ext>
            </a:extLst>
          </p:cNvPr>
          <p:cNvCxnSpPr>
            <a:cxnSpLocks/>
            <a:stCxn id="49" idx="3"/>
            <a:endCxn id="44" idx="5"/>
          </p:cNvCxnSpPr>
          <p:nvPr/>
        </p:nvCxnSpPr>
        <p:spPr>
          <a:xfrm flipH="1">
            <a:off x="3297004" y="4440004"/>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59DDAAF0-F962-408D-82B2-BBE6FC8B64E0}"/>
              </a:ext>
            </a:extLst>
          </p:cNvPr>
          <p:cNvCxnSpPr>
            <a:cxnSpLocks/>
            <a:stCxn id="67" idx="3"/>
            <a:endCxn id="62" idx="5"/>
          </p:cNvCxnSpPr>
          <p:nvPr/>
        </p:nvCxnSpPr>
        <p:spPr>
          <a:xfrm flipH="1">
            <a:off x="3297004" y="5714999"/>
            <a:ext cx="1330792" cy="0"/>
          </a:xfrm>
          <a:prstGeom prst="straightConnector1">
            <a:avLst/>
          </a:prstGeom>
          <a:ln w="19050">
            <a:gradFill>
              <a:gsLst>
                <a:gs pos="0">
                  <a:srgbClr val="000000"/>
                </a:gs>
                <a:gs pos="66500">
                  <a:srgbClr val="000000">
                    <a:alpha val="0"/>
                  </a:srgbClr>
                </a:gs>
                <a:gs pos="33000">
                  <a:schemeClr val="tx1">
                    <a:alpha val="0"/>
                  </a:schemeClr>
                </a:gs>
                <a:gs pos="100000">
                  <a:schemeClr val="tx1"/>
                </a:gs>
              </a:gsLst>
              <a:lin ang="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6CDBB40E-67CE-4043-AFDC-2EB1B7D747D7}"/>
              </a:ext>
            </a:extLst>
          </p:cNvPr>
          <p:cNvCxnSpPr>
            <a:cxnSpLocks/>
            <a:stCxn id="42" idx="4"/>
            <a:endCxn id="60" idx="0"/>
          </p:cNvCxnSpPr>
          <p:nvPr/>
        </p:nvCxnSpPr>
        <p:spPr>
          <a:xfrm>
            <a:off x="1028700" y="4495800"/>
            <a:ext cx="0" cy="893995"/>
          </a:xfrm>
          <a:prstGeom prst="straightConnector1">
            <a:avLst/>
          </a:prstGeom>
          <a:ln w="19050">
            <a:gradFill>
              <a:gsLst>
                <a:gs pos="0">
                  <a:srgbClr val="000000"/>
                </a:gs>
                <a:gs pos="50000">
                  <a:srgbClr val="000000">
                    <a:alpha val="0"/>
                  </a:srgbClr>
                </a:gs>
                <a:gs pos="33000">
                  <a:schemeClr val="tx1">
                    <a:alpha val="0"/>
                  </a:schemeClr>
                </a:gs>
                <a:gs pos="78000">
                  <a:schemeClr val="tx1"/>
                </a:gs>
              </a:gsLst>
              <a:lin ang="540000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31" name="Connector: Curved 130">
            <a:extLst>
              <a:ext uri="{FF2B5EF4-FFF2-40B4-BE49-F238E27FC236}">
                <a16:creationId xmlns:a16="http://schemas.microsoft.com/office/drawing/2014/main" id="{D2AB211B-A75B-4879-8181-2036B30C7BE4}"/>
              </a:ext>
            </a:extLst>
          </p:cNvPr>
          <p:cNvCxnSpPr>
            <a:cxnSpLocks/>
            <a:stCxn id="51" idx="4"/>
            <a:endCxn id="60" idx="0"/>
          </p:cNvCxnSpPr>
          <p:nvPr/>
        </p:nvCxnSpPr>
        <p:spPr>
          <a:xfrm rot="5400000">
            <a:off x="3515403" y="2009097"/>
            <a:ext cx="893995" cy="5867400"/>
          </a:xfrm>
          <a:prstGeom prst="curvedConnector3">
            <a:avLst>
              <a:gd name="adj1" fmla="val 50000"/>
            </a:avLst>
          </a:prstGeom>
          <a:ln w="19050">
            <a:gradFill>
              <a:gsLst>
                <a:gs pos="0">
                  <a:schemeClr val="tx1"/>
                </a:gs>
                <a:gs pos="33000">
                  <a:schemeClr val="tx1">
                    <a:alpha val="0"/>
                  </a:schemeClr>
                </a:gs>
                <a:gs pos="66000">
                  <a:schemeClr val="tx1">
                    <a:alpha val="0"/>
                  </a:schemeClr>
                </a:gs>
                <a:gs pos="100000">
                  <a:schemeClr val="tx1"/>
                </a:gs>
              </a:gsLst>
              <a:lin ang="5400000" scaled="1"/>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35" name="Connector: Curved 134">
            <a:extLst>
              <a:ext uri="{FF2B5EF4-FFF2-40B4-BE49-F238E27FC236}">
                <a16:creationId xmlns:a16="http://schemas.microsoft.com/office/drawing/2014/main" id="{864E2D41-2F80-4241-9F7D-A947B7404FB9}"/>
              </a:ext>
            </a:extLst>
          </p:cNvPr>
          <p:cNvCxnSpPr>
            <a:cxnSpLocks/>
            <a:stCxn id="42" idx="4"/>
            <a:endCxn id="69" idx="0"/>
          </p:cNvCxnSpPr>
          <p:nvPr/>
        </p:nvCxnSpPr>
        <p:spPr>
          <a:xfrm rot="16200000" flipH="1">
            <a:off x="3515403" y="2009097"/>
            <a:ext cx="893995" cy="5867400"/>
          </a:xfrm>
          <a:prstGeom prst="curvedConnector3">
            <a:avLst>
              <a:gd name="adj1" fmla="val 50000"/>
            </a:avLst>
          </a:prstGeom>
          <a:ln w="19050">
            <a:gradFill>
              <a:gsLst>
                <a:gs pos="0">
                  <a:schemeClr val="tx1"/>
                </a:gs>
                <a:gs pos="33000">
                  <a:schemeClr val="tx1">
                    <a:alpha val="0"/>
                  </a:schemeClr>
                </a:gs>
                <a:gs pos="66000">
                  <a:schemeClr val="tx1">
                    <a:alpha val="0"/>
                  </a:schemeClr>
                </a:gs>
                <a:gs pos="100000">
                  <a:schemeClr val="tx1"/>
                </a:gs>
              </a:gsLst>
              <a:lin ang="5400000" scaled="1"/>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785B55B7-0912-4D65-B4AE-F90D3EB93A65}"/>
              </a:ext>
            </a:extLst>
          </p:cNvPr>
          <p:cNvCxnSpPr>
            <a:cxnSpLocks/>
            <a:stCxn id="51" idx="4"/>
            <a:endCxn id="69" idx="0"/>
          </p:cNvCxnSpPr>
          <p:nvPr/>
        </p:nvCxnSpPr>
        <p:spPr>
          <a:xfrm>
            <a:off x="6896100" y="4495800"/>
            <a:ext cx="0" cy="893995"/>
          </a:xfrm>
          <a:prstGeom prst="straightConnector1">
            <a:avLst/>
          </a:prstGeom>
          <a:ln w="19050">
            <a:gradFill>
              <a:gsLst>
                <a:gs pos="0">
                  <a:srgbClr val="000000"/>
                </a:gs>
                <a:gs pos="50000">
                  <a:srgbClr val="000000">
                    <a:alpha val="0"/>
                  </a:srgbClr>
                </a:gs>
                <a:gs pos="33000">
                  <a:schemeClr val="tx1">
                    <a:alpha val="0"/>
                  </a:schemeClr>
                </a:gs>
                <a:gs pos="78000">
                  <a:schemeClr val="tx1"/>
                </a:gs>
              </a:gsLst>
              <a:lin ang="5400000" scaled="0"/>
            </a:gradFill>
            <a:tailEnd type="triangle" w="lg" len="lg"/>
          </a:ln>
        </p:spPr>
        <p:style>
          <a:lnRef idx="1">
            <a:schemeClr val="accent1"/>
          </a:lnRef>
          <a:fillRef idx="0">
            <a:schemeClr val="accent1"/>
          </a:fillRef>
          <a:effectRef idx="0">
            <a:schemeClr val="accent1"/>
          </a:effectRef>
          <a:fontRef idx="minor">
            <a:schemeClr val="tx1"/>
          </a:fontRef>
        </p:style>
      </p:cxnSp>
      <p:cxnSp>
        <p:nvCxnSpPr>
          <p:cNvPr id="141" name="Connector: Curved 140">
            <a:extLst>
              <a:ext uri="{FF2B5EF4-FFF2-40B4-BE49-F238E27FC236}">
                <a16:creationId xmlns:a16="http://schemas.microsoft.com/office/drawing/2014/main" id="{78CF0D5F-96F7-4FEC-9591-EC56E4F7EC4A}"/>
              </a:ext>
            </a:extLst>
          </p:cNvPr>
          <p:cNvCxnSpPr>
            <a:cxnSpLocks/>
            <a:stCxn id="60" idx="4"/>
            <a:endCxn id="5" idx="2"/>
          </p:cNvCxnSpPr>
          <p:nvPr/>
        </p:nvCxnSpPr>
        <p:spPr>
          <a:xfrm rot="16200000" flipH="1">
            <a:off x="2085298" y="4714197"/>
            <a:ext cx="668105" cy="278130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4" name="Connector: Curved 143">
            <a:extLst>
              <a:ext uri="{FF2B5EF4-FFF2-40B4-BE49-F238E27FC236}">
                <a16:creationId xmlns:a16="http://schemas.microsoft.com/office/drawing/2014/main" id="{58C2767D-FCB9-434A-A424-AE96AEBBE431}"/>
              </a:ext>
            </a:extLst>
          </p:cNvPr>
          <p:cNvCxnSpPr>
            <a:cxnSpLocks/>
            <a:stCxn id="69" idx="4"/>
            <a:endCxn id="5" idx="6"/>
          </p:cNvCxnSpPr>
          <p:nvPr/>
        </p:nvCxnSpPr>
        <p:spPr>
          <a:xfrm rot="5400000">
            <a:off x="5209498" y="4752297"/>
            <a:ext cx="668105" cy="270510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7" name="Connector: Curved 146">
            <a:extLst>
              <a:ext uri="{FF2B5EF4-FFF2-40B4-BE49-F238E27FC236}">
                <a16:creationId xmlns:a16="http://schemas.microsoft.com/office/drawing/2014/main" id="{53AAEE82-BBAC-437A-AA75-35BBC319A56C}"/>
              </a:ext>
            </a:extLst>
          </p:cNvPr>
          <p:cNvCxnSpPr>
            <a:cxnSpLocks/>
            <a:stCxn id="5" idx="3"/>
            <a:endCxn id="4" idx="1"/>
          </p:cNvCxnSpPr>
          <p:nvPr/>
        </p:nvCxnSpPr>
        <p:spPr>
          <a:xfrm rot="5400000" flipH="1">
            <a:off x="1483192" y="4191000"/>
            <a:ext cx="4765208" cy="12700"/>
          </a:xfrm>
          <a:prstGeom prst="curvedConnector5">
            <a:avLst>
              <a:gd name="adj1" fmla="val -2343"/>
              <a:gd name="adj2" fmla="val 29560661"/>
              <a:gd name="adj3" fmla="val 102566"/>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4" name="Oval 73">
            <a:extLst>
              <a:ext uri="{FF2B5EF4-FFF2-40B4-BE49-F238E27FC236}">
                <a16:creationId xmlns:a16="http://schemas.microsoft.com/office/drawing/2014/main" id="{9CDCC27B-0B6F-4004-9ABE-173AB5C145F3}"/>
              </a:ext>
            </a:extLst>
          </p:cNvPr>
          <p:cNvSpPr/>
          <p:nvPr/>
        </p:nvSpPr>
        <p:spPr>
          <a:xfrm>
            <a:off x="6787313" y="1981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i="1" dirty="0"/>
              <a:t>C</a:t>
            </a:r>
            <a:r>
              <a:rPr lang="en-US" i="1" baseline="-25000" dirty="0"/>
              <a:t>1</a:t>
            </a:r>
          </a:p>
        </p:txBody>
      </p:sp>
      <p:sp>
        <p:nvSpPr>
          <p:cNvPr id="75" name="TextBox 74">
            <a:extLst>
              <a:ext uri="{FF2B5EF4-FFF2-40B4-BE49-F238E27FC236}">
                <a16:creationId xmlns:a16="http://schemas.microsoft.com/office/drawing/2014/main" id="{7A0292D7-7282-4E45-93CB-1B4D43DA19AE}"/>
              </a:ext>
            </a:extLst>
          </p:cNvPr>
          <p:cNvSpPr txBox="1"/>
          <p:nvPr/>
        </p:nvSpPr>
        <p:spPr>
          <a:xfrm>
            <a:off x="7401590" y="1604427"/>
            <a:ext cx="4748445" cy="1138773"/>
          </a:xfrm>
          <a:prstGeom prst="rect">
            <a:avLst/>
          </a:prstGeom>
          <a:noFill/>
        </p:spPr>
        <p:txBody>
          <a:bodyPr wrap="square" rtlCol="0">
            <a:spAutoFit/>
          </a:bodyPr>
          <a:lstStyle/>
          <a:p>
            <a:r>
              <a:rPr lang="en-US" b="1" i="1" dirty="0"/>
              <a:t>C</a:t>
            </a:r>
            <a:r>
              <a:rPr lang="en-US" baseline="-25000" dirty="0"/>
              <a:t>1</a:t>
            </a:r>
            <a:r>
              <a:rPr lang="en-US" dirty="0"/>
              <a:t> (node for first clause)</a:t>
            </a:r>
          </a:p>
          <a:p>
            <a:pPr marL="285750" indent="-285750">
              <a:buFont typeface="Wingdings" panose="05000000000000000000" pitchFamily="2" charset="2"/>
              <a:buChar char="§"/>
            </a:pPr>
            <a:r>
              <a:rPr lang="en-US" sz="1600" dirty="0"/>
              <a:t>Connected to the three Boolean variable paths</a:t>
            </a:r>
          </a:p>
          <a:p>
            <a:pPr marL="285750" indent="-285750">
              <a:buFont typeface="Wingdings" panose="05000000000000000000" pitchFamily="2" charset="2"/>
              <a:buChar char="§"/>
            </a:pPr>
            <a:r>
              <a:rPr lang="en-US" sz="1600" dirty="0"/>
              <a:t>Left-to-right for variables that are not negated</a:t>
            </a:r>
          </a:p>
          <a:p>
            <a:pPr marL="285750" indent="-285750">
              <a:buFont typeface="Wingdings" panose="05000000000000000000" pitchFamily="2" charset="2"/>
              <a:buChar char="§"/>
            </a:pPr>
            <a:r>
              <a:rPr lang="en-US" sz="1600" dirty="0"/>
              <a:t>Right-to-left for variables that are</a:t>
            </a:r>
          </a:p>
        </p:txBody>
      </p:sp>
      <p:cxnSp>
        <p:nvCxnSpPr>
          <p:cNvPr id="19" name="Straight Arrow Connector 18">
            <a:extLst>
              <a:ext uri="{FF2B5EF4-FFF2-40B4-BE49-F238E27FC236}">
                <a16:creationId xmlns:a16="http://schemas.microsoft.com/office/drawing/2014/main" id="{A45EFD60-58E0-4CD5-82AA-64D24ADE76B1}"/>
              </a:ext>
            </a:extLst>
          </p:cNvPr>
          <p:cNvCxnSpPr>
            <a:stCxn id="7" idx="7"/>
            <a:endCxn id="74" idx="2"/>
          </p:cNvCxnSpPr>
          <p:nvPr/>
        </p:nvCxnSpPr>
        <p:spPr>
          <a:xfrm flipV="1">
            <a:off x="2230204" y="2171700"/>
            <a:ext cx="4557109" cy="1059922"/>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581C7E80-6710-4DD2-BCA0-CACC834D4EBA}"/>
              </a:ext>
            </a:extLst>
          </p:cNvPr>
          <p:cNvCxnSpPr>
            <a:cxnSpLocks/>
            <a:stCxn id="74" idx="3"/>
            <a:endCxn id="8" idx="7"/>
          </p:cNvCxnSpPr>
          <p:nvPr/>
        </p:nvCxnSpPr>
        <p:spPr>
          <a:xfrm flipH="1">
            <a:off x="3297004" y="2306404"/>
            <a:ext cx="3546105" cy="925218"/>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B4198631-525A-4E38-BA82-33DFC0751623}"/>
              </a:ext>
            </a:extLst>
          </p:cNvPr>
          <p:cNvCxnSpPr>
            <a:cxnSpLocks/>
            <a:stCxn id="74" idx="3"/>
            <a:endCxn id="43" idx="7"/>
          </p:cNvCxnSpPr>
          <p:nvPr/>
        </p:nvCxnSpPr>
        <p:spPr>
          <a:xfrm flipH="1">
            <a:off x="2230204" y="2306404"/>
            <a:ext cx="4612905" cy="1864192"/>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59091255-5C1C-4656-B802-84A190E6B497}"/>
              </a:ext>
            </a:extLst>
          </p:cNvPr>
          <p:cNvCxnSpPr>
            <a:cxnSpLocks/>
            <a:stCxn id="44" idx="0"/>
            <a:endCxn id="74" idx="4"/>
          </p:cNvCxnSpPr>
          <p:nvPr/>
        </p:nvCxnSpPr>
        <p:spPr>
          <a:xfrm flipV="1">
            <a:off x="3162300" y="2362200"/>
            <a:ext cx="3815513" cy="1752600"/>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E1BC502-16D4-4EA4-8C7C-A206903E9A3E}"/>
              </a:ext>
            </a:extLst>
          </p:cNvPr>
          <p:cNvCxnSpPr>
            <a:cxnSpLocks/>
            <a:stCxn id="74" idx="4"/>
            <a:endCxn id="62" idx="0"/>
          </p:cNvCxnSpPr>
          <p:nvPr/>
        </p:nvCxnSpPr>
        <p:spPr>
          <a:xfrm flipH="1">
            <a:off x="3162300" y="2362200"/>
            <a:ext cx="3815513" cy="3027595"/>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D99D6C95-4152-4300-9A0A-4CBCCA3132BB}"/>
              </a:ext>
            </a:extLst>
          </p:cNvPr>
          <p:cNvCxnSpPr>
            <a:cxnSpLocks/>
            <a:stCxn id="61" idx="0"/>
            <a:endCxn id="74" idx="3"/>
          </p:cNvCxnSpPr>
          <p:nvPr/>
        </p:nvCxnSpPr>
        <p:spPr>
          <a:xfrm flipV="1">
            <a:off x="2095500" y="2306404"/>
            <a:ext cx="4747609" cy="3083391"/>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5700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that work?</a:t>
            </a:r>
          </a:p>
        </p:txBody>
      </p:sp>
      <p:sp>
        <p:nvSpPr>
          <p:cNvPr id="3" name="Content Placeholder 2"/>
          <p:cNvSpPr>
            <a:spLocks noGrp="1"/>
          </p:cNvSpPr>
          <p:nvPr>
            <p:ph idx="1"/>
          </p:nvPr>
        </p:nvSpPr>
        <p:spPr/>
        <p:txBody>
          <a:bodyPr>
            <a:normAutofit/>
          </a:bodyPr>
          <a:lstStyle/>
          <a:p>
            <a:r>
              <a:rPr lang="en-US" dirty="0"/>
              <a:t>If there is a satisfying assignment for 3-SAT, there will be a Hamiltonian path:</a:t>
            </a:r>
          </a:p>
          <a:p>
            <a:pPr lvl="1"/>
            <a:r>
              <a:rPr lang="en-US" dirty="0"/>
              <a:t>If </a:t>
            </a:r>
            <a:r>
              <a:rPr lang="en-US" b="1" i="1" dirty="0"/>
              <a:t>x</a:t>
            </a:r>
            <a:r>
              <a:rPr lang="en-US" b="1" i="1" baseline="-25000" dirty="0"/>
              <a:t>i</a:t>
            </a:r>
            <a:r>
              <a:rPr lang="en-US" dirty="0"/>
              <a:t> is 1 in the satisfying assignment, we traverse path </a:t>
            </a:r>
            <a:r>
              <a:rPr lang="en-US" b="1" i="1" dirty="0"/>
              <a:t>P</a:t>
            </a:r>
            <a:r>
              <a:rPr lang="en-US" b="1" i="1" baseline="-25000" dirty="0"/>
              <a:t>i</a:t>
            </a:r>
            <a:r>
              <a:rPr lang="en-US" dirty="0"/>
              <a:t> left to right</a:t>
            </a:r>
          </a:p>
          <a:p>
            <a:pPr lvl="1"/>
            <a:r>
              <a:rPr lang="en-US" dirty="0"/>
              <a:t>Otherwise, we traverse </a:t>
            </a:r>
            <a:r>
              <a:rPr lang="en-US" b="1" i="1" dirty="0"/>
              <a:t>P</a:t>
            </a:r>
            <a:r>
              <a:rPr lang="en-US" b="1" i="1" baseline="-25000" dirty="0"/>
              <a:t>i</a:t>
            </a:r>
            <a:r>
              <a:rPr lang="en-US" dirty="0"/>
              <a:t> right to left</a:t>
            </a:r>
          </a:p>
          <a:p>
            <a:pPr lvl="1"/>
            <a:r>
              <a:rPr lang="en-US" dirty="0"/>
              <a:t>For each clause </a:t>
            </a:r>
            <a:r>
              <a:rPr lang="en-US" b="1" i="1" dirty="0" err="1"/>
              <a:t>C</a:t>
            </a:r>
            <a:r>
              <a:rPr lang="en-US" b="1" i="1" baseline="-25000" dirty="0" err="1"/>
              <a:t>j</a:t>
            </a:r>
            <a:r>
              <a:rPr lang="en-US" dirty="0"/>
              <a:t>, since it's satisfied, there will be at least one path </a:t>
            </a:r>
            <a:r>
              <a:rPr lang="en-US" b="1" i="1" dirty="0"/>
              <a:t>P</a:t>
            </a:r>
            <a:r>
              <a:rPr lang="en-US" b="1" i="1" baseline="-25000" dirty="0"/>
              <a:t>i</a:t>
            </a:r>
            <a:r>
              <a:rPr lang="en-US" dirty="0"/>
              <a:t> going the correct direction relative to </a:t>
            </a:r>
            <a:r>
              <a:rPr lang="en-US" b="1" i="1" dirty="0" err="1"/>
              <a:t>c</a:t>
            </a:r>
            <a:r>
              <a:rPr lang="en-US" b="1" i="1" baseline="-25000" dirty="0" err="1"/>
              <a:t>j</a:t>
            </a:r>
            <a:r>
              <a:rPr lang="en-US" dirty="0"/>
              <a:t>, and it will get spliced in there</a:t>
            </a:r>
          </a:p>
        </p:txBody>
      </p:sp>
    </p:spTree>
    <p:extLst>
      <p:ext uri="{BB962C8B-B14F-4D97-AF65-F5344CB8AC3E}">
        <p14:creationId xmlns:p14="http://schemas.microsoft.com/office/powerpoint/2010/main" val="368493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Exam 3</a:t>
            </a:r>
          </a:p>
          <a:p>
            <a:r>
              <a:rPr lang="en-US" dirty="0"/>
              <a:t>Before that:</a:t>
            </a:r>
          </a:p>
          <a:p>
            <a:pPr lvl="1"/>
            <a:r>
              <a:rPr lang="en-US" dirty="0"/>
              <a:t>Proving problems NP-complete</a:t>
            </a:r>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that work? (continued)</a:t>
            </a:r>
          </a:p>
        </p:txBody>
      </p:sp>
      <p:sp>
        <p:nvSpPr>
          <p:cNvPr id="3" name="Content Placeholder 2"/>
          <p:cNvSpPr>
            <a:spLocks noGrp="1"/>
          </p:cNvSpPr>
          <p:nvPr>
            <p:ph idx="1"/>
          </p:nvPr>
        </p:nvSpPr>
        <p:spPr/>
        <p:txBody>
          <a:bodyPr>
            <a:normAutofit lnSpcReduction="10000"/>
          </a:bodyPr>
          <a:lstStyle/>
          <a:p>
            <a:r>
              <a:rPr lang="en-US" dirty="0"/>
              <a:t>If there is a Hamiltonian cycle </a:t>
            </a:r>
            <a:r>
              <a:rPr lang="en-US" b="1" i="1" dirty="0"/>
              <a:t>C</a:t>
            </a:r>
            <a:r>
              <a:rPr lang="en-US" dirty="0"/>
              <a:t> in </a:t>
            </a:r>
            <a:r>
              <a:rPr lang="en-US" b="1" i="1" dirty="0"/>
              <a:t>G</a:t>
            </a:r>
            <a:r>
              <a:rPr lang="en-US" dirty="0"/>
              <a:t>, there will be a satisfying assignment</a:t>
            </a:r>
          </a:p>
          <a:p>
            <a:pPr lvl="1"/>
            <a:r>
              <a:rPr lang="en-US" dirty="0"/>
              <a:t>If </a:t>
            </a:r>
            <a:r>
              <a:rPr lang="en-US" b="1" i="1" dirty="0"/>
              <a:t>C</a:t>
            </a:r>
            <a:r>
              <a:rPr lang="en-US" dirty="0"/>
              <a:t> enters a node </a:t>
            </a:r>
            <a:r>
              <a:rPr lang="en-US" b="1" i="1" dirty="0" err="1"/>
              <a:t>c</a:t>
            </a:r>
            <a:r>
              <a:rPr lang="en-US" b="1" i="1" baseline="-25000" dirty="0" err="1"/>
              <a:t>j</a:t>
            </a:r>
            <a:r>
              <a:rPr lang="en-US" dirty="0"/>
              <a:t> on an edge from </a:t>
            </a:r>
            <a:r>
              <a:rPr lang="en-US" b="1" i="1" dirty="0"/>
              <a:t>v</a:t>
            </a:r>
            <a:r>
              <a:rPr lang="en-US" b="1" i="1" baseline="-25000" dirty="0"/>
              <a:t>i</a:t>
            </a:r>
            <a:r>
              <a:rPr lang="en-US" baseline="-25000" dirty="0"/>
              <a:t>,3</a:t>
            </a:r>
            <a:r>
              <a:rPr lang="en-US" b="1" i="1" baseline="-25000" dirty="0"/>
              <a:t>j</a:t>
            </a:r>
            <a:r>
              <a:rPr lang="en-US" dirty="0"/>
              <a:t> it must depart on an edge to </a:t>
            </a:r>
            <a:r>
              <a:rPr lang="en-US" b="1" i="1" dirty="0"/>
              <a:t>v</a:t>
            </a:r>
            <a:r>
              <a:rPr lang="en-US" b="1" i="1" baseline="-25000" dirty="0"/>
              <a:t>i</a:t>
            </a:r>
            <a:r>
              <a:rPr lang="en-US" baseline="-25000" dirty="0"/>
              <a:t>,3</a:t>
            </a:r>
            <a:r>
              <a:rPr lang="en-US" b="1" i="1" baseline="-25000" dirty="0"/>
              <a:t>j</a:t>
            </a:r>
            <a:r>
              <a:rPr lang="en-US" baseline="-25000" dirty="0"/>
              <a:t>+1</a:t>
            </a:r>
          </a:p>
          <a:p>
            <a:pPr lvl="1"/>
            <a:r>
              <a:rPr lang="en-US" dirty="0"/>
              <a:t>Otherwise, if </a:t>
            </a:r>
            <a:r>
              <a:rPr lang="en-US" b="1" i="1" dirty="0"/>
              <a:t>C</a:t>
            </a:r>
            <a:r>
              <a:rPr lang="en-US" dirty="0"/>
              <a:t> enters a node </a:t>
            </a:r>
            <a:r>
              <a:rPr lang="en-US" b="1" i="1" dirty="0" err="1"/>
              <a:t>c</a:t>
            </a:r>
            <a:r>
              <a:rPr lang="en-US" b="1" i="1" baseline="-25000" dirty="0" err="1"/>
              <a:t>j</a:t>
            </a:r>
            <a:r>
              <a:rPr lang="en-US" dirty="0"/>
              <a:t> on an edge from </a:t>
            </a:r>
            <a:r>
              <a:rPr lang="en-US" b="1" i="1" dirty="0"/>
              <a:t>v</a:t>
            </a:r>
            <a:r>
              <a:rPr lang="en-US" b="1" i="1" baseline="-25000" dirty="0"/>
              <a:t>i</a:t>
            </a:r>
            <a:r>
              <a:rPr lang="en-US" baseline="-25000" dirty="0"/>
              <a:t>,3</a:t>
            </a:r>
            <a:r>
              <a:rPr lang="en-US" b="1" i="1" baseline="-25000" dirty="0"/>
              <a:t>j</a:t>
            </a:r>
            <a:r>
              <a:rPr lang="en-US" baseline="-25000" dirty="0"/>
              <a:t>+1</a:t>
            </a:r>
            <a:r>
              <a:rPr lang="en-US" dirty="0"/>
              <a:t> it must depart on an edge to </a:t>
            </a:r>
            <a:r>
              <a:rPr lang="en-US" b="1" i="1" dirty="0"/>
              <a:t>v</a:t>
            </a:r>
            <a:r>
              <a:rPr lang="en-US" b="1" i="1" baseline="-25000" dirty="0"/>
              <a:t>i</a:t>
            </a:r>
            <a:r>
              <a:rPr lang="en-US" baseline="-25000" dirty="0"/>
              <a:t>,3</a:t>
            </a:r>
            <a:r>
              <a:rPr lang="en-US" b="1" i="1" baseline="-25000" dirty="0"/>
              <a:t>j</a:t>
            </a:r>
          </a:p>
          <a:p>
            <a:pPr lvl="1"/>
            <a:r>
              <a:rPr lang="en-US" dirty="0"/>
              <a:t>If cycle </a:t>
            </a:r>
            <a:r>
              <a:rPr lang="en-US" b="1" i="1" dirty="0"/>
              <a:t>C</a:t>
            </a:r>
            <a:r>
              <a:rPr lang="en-US" dirty="0"/>
              <a:t> visits </a:t>
            </a:r>
            <a:r>
              <a:rPr lang="en-US" b="1" i="1" dirty="0"/>
              <a:t>P</a:t>
            </a:r>
            <a:r>
              <a:rPr lang="en-US" b="1" i="1" baseline="-25000" dirty="0"/>
              <a:t>i</a:t>
            </a:r>
            <a:r>
              <a:rPr lang="en-US" dirty="0"/>
              <a:t> left to right (ignoring any </a:t>
            </a:r>
            <a:r>
              <a:rPr lang="en-US" b="1" i="1" dirty="0" err="1"/>
              <a:t>c</a:t>
            </a:r>
            <a:r>
              <a:rPr lang="en-US" b="1" i="1" baseline="-25000" dirty="0" err="1"/>
              <a:t>j</a:t>
            </a:r>
            <a:r>
              <a:rPr lang="en-US" dirty="0"/>
              <a:t> nodes), we set </a:t>
            </a:r>
            <a:r>
              <a:rPr lang="en-US" b="1" i="1" dirty="0"/>
              <a:t>x</a:t>
            </a:r>
            <a:r>
              <a:rPr lang="en-US" b="1" i="1" baseline="-25000" dirty="0"/>
              <a:t>i</a:t>
            </a:r>
            <a:r>
              <a:rPr lang="en-US" dirty="0"/>
              <a:t> to 1</a:t>
            </a:r>
          </a:p>
          <a:p>
            <a:pPr lvl="1"/>
            <a:r>
              <a:rPr lang="en-US" dirty="0"/>
              <a:t>Otherwise we set </a:t>
            </a:r>
            <a:r>
              <a:rPr lang="en-US" b="1" i="1" dirty="0"/>
              <a:t>x</a:t>
            </a:r>
            <a:r>
              <a:rPr lang="en-US" b="1" i="1" baseline="-25000" dirty="0"/>
              <a:t>i</a:t>
            </a:r>
            <a:r>
              <a:rPr lang="en-US" dirty="0"/>
              <a:t> to 0</a:t>
            </a:r>
          </a:p>
          <a:p>
            <a:pPr lvl="1"/>
            <a:r>
              <a:rPr lang="en-US" dirty="0"/>
              <a:t>All clauses will be satisfied</a:t>
            </a:r>
          </a:p>
          <a:p>
            <a:pPr marL="118872" indent="0">
              <a:buNone/>
            </a:pPr>
            <a:r>
              <a:rPr lang="en-US" dirty="0"/>
              <a:t>∎</a:t>
            </a:r>
          </a:p>
          <a:p>
            <a:endParaRPr lang="en-US" dirty="0"/>
          </a:p>
        </p:txBody>
      </p:sp>
    </p:spTree>
    <p:extLst>
      <p:ext uri="{BB962C8B-B14F-4D97-AF65-F5344CB8AC3E}">
        <p14:creationId xmlns:p14="http://schemas.microsoft.com/office/powerpoint/2010/main" val="58585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Traveling salesman is NP-complete</a:t>
            </a:r>
          </a:p>
        </p:txBody>
      </p:sp>
      <p:sp>
        <p:nvSpPr>
          <p:cNvPr id="3" name="Content Placeholder 2"/>
          <p:cNvSpPr>
            <a:spLocks noGrp="1"/>
          </p:cNvSpPr>
          <p:nvPr>
            <p:ph idx="1"/>
          </p:nvPr>
        </p:nvSpPr>
        <p:spPr/>
        <p:txBody>
          <a:bodyPr/>
          <a:lstStyle/>
          <a:p>
            <a:r>
              <a:rPr lang="en-US" b="1" dirty="0"/>
              <a:t>Proof:</a:t>
            </a:r>
          </a:p>
          <a:p>
            <a:pPr lvl="1"/>
            <a:r>
              <a:rPr lang="en-US" dirty="0"/>
              <a:t>This one is easy.  Obviously, it's in </a:t>
            </a:r>
            <a:r>
              <a:rPr lang="en-US" b="1" dirty="0"/>
              <a:t>NP</a:t>
            </a:r>
            <a:r>
              <a:rPr lang="en-US" dirty="0"/>
              <a:t>.</a:t>
            </a:r>
          </a:p>
          <a:p>
            <a:pPr lvl="1"/>
            <a:r>
              <a:rPr lang="en-US" dirty="0"/>
              <a:t>Now, we reduce Hamiltonian cycle to TSP.</a:t>
            </a:r>
          </a:p>
          <a:p>
            <a:pPr lvl="1"/>
            <a:r>
              <a:rPr lang="en-US" dirty="0"/>
              <a:t>Given a directed graph </a:t>
            </a:r>
            <a:r>
              <a:rPr lang="en-US" b="1" i="1" dirty="0"/>
              <a:t>G</a:t>
            </a:r>
            <a:r>
              <a:rPr lang="en-US" dirty="0"/>
              <a:t> = (</a:t>
            </a:r>
            <a:r>
              <a:rPr lang="en-US" b="1" i="1" dirty="0"/>
              <a:t>V</a:t>
            </a:r>
            <a:r>
              <a:rPr lang="en-US" dirty="0"/>
              <a:t>,</a:t>
            </a:r>
            <a:r>
              <a:rPr lang="en-US" b="1" i="1" dirty="0"/>
              <a:t>E</a:t>
            </a:r>
            <a:r>
              <a:rPr lang="en-US" dirty="0"/>
              <a:t>) we define an instance of TSP:</a:t>
            </a:r>
          </a:p>
          <a:p>
            <a:pPr lvl="2"/>
            <a:r>
              <a:rPr lang="en-US" dirty="0"/>
              <a:t>Create a city </a:t>
            </a:r>
            <a:r>
              <a:rPr lang="en-US" b="1" i="1" dirty="0"/>
              <a:t>v</a:t>
            </a:r>
            <a:r>
              <a:rPr lang="en-US" b="1" i="1" baseline="-25000" dirty="0"/>
              <a:t>i</a:t>
            </a:r>
            <a:r>
              <a:rPr lang="en-US" dirty="0"/>
              <a:t> for every node </a:t>
            </a:r>
            <a:r>
              <a:rPr lang="en-US" b="1" i="1" dirty="0"/>
              <a:t>v</a:t>
            </a:r>
            <a:r>
              <a:rPr lang="en-US" b="1" i="1" baseline="-25000" dirty="0"/>
              <a:t>i</a:t>
            </a:r>
            <a:r>
              <a:rPr lang="en-US" dirty="0"/>
              <a:t> in the graph.</a:t>
            </a:r>
          </a:p>
          <a:p>
            <a:pPr lvl="2"/>
            <a:r>
              <a:rPr lang="en-US" dirty="0"/>
              <a:t>If there's an edge from </a:t>
            </a:r>
            <a:r>
              <a:rPr lang="en-US" b="1" i="1" dirty="0"/>
              <a:t>v</a:t>
            </a:r>
            <a:r>
              <a:rPr lang="en-US" b="1" i="1" baseline="-25000" dirty="0"/>
              <a:t>i</a:t>
            </a:r>
            <a:r>
              <a:rPr lang="en-US" dirty="0"/>
              <a:t> to </a:t>
            </a:r>
            <a:r>
              <a:rPr lang="en-US" b="1" i="1" dirty="0" err="1"/>
              <a:t>v</a:t>
            </a:r>
            <a:r>
              <a:rPr lang="en-US" b="1" i="1" baseline="-25000" dirty="0" err="1"/>
              <a:t>j</a:t>
            </a:r>
            <a:r>
              <a:rPr lang="en-US" dirty="0"/>
              <a:t> in the graph, then distance </a:t>
            </a:r>
            <a:r>
              <a:rPr lang="en-US" b="1" i="1" dirty="0"/>
              <a:t>d</a:t>
            </a:r>
            <a:r>
              <a:rPr lang="en-US" dirty="0"/>
              <a:t>(</a:t>
            </a:r>
            <a:r>
              <a:rPr lang="en-US" b="1" i="1" dirty="0" err="1"/>
              <a:t>v</a:t>
            </a:r>
            <a:r>
              <a:rPr lang="en-US" b="1" i="1" baseline="-25000" dirty="0" err="1"/>
              <a:t>i</a:t>
            </a:r>
            <a:r>
              <a:rPr lang="en-US" dirty="0" err="1"/>
              <a:t>,</a:t>
            </a:r>
            <a:r>
              <a:rPr lang="en-US" b="1" i="1" dirty="0" err="1"/>
              <a:t>v</a:t>
            </a:r>
            <a:r>
              <a:rPr lang="en-US" b="1" i="1" baseline="-25000" dirty="0" err="1"/>
              <a:t>j</a:t>
            </a:r>
            <a:r>
              <a:rPr lang="en-US" dirty="0"/>
              <a:t>) = 1</a:t>
            </a:r>
          </a:p>
          <a:p>
            <a:pPr lvl="2"/>
            <a:r>
              <a:rPr lang="en-US" dirty="0"/>
              <a:t>Otherwise, distance </a:t>
            </a:r>
            <a:r>
              <a:rPr lang="en-US" b="1" i="1" dirty="0"/>
              <a:t>d</a:t>
            </a:r>
            <a:r>
              <a:rPr lang="en-US" dirty="0"/>
              <a:t>(</a:t>
            </a:r>
            <a:r>
              <a:rPr lang="en-US" b="1" i="1" dirty="0" err="1"/>
              <a:t>v</a:t>
            </a:r>
            <a:r>
              <a:rPr lang="en-US" b="1" i="1" baseline="-25000" dirty="0" err="1"/>
              <a:t>i</a:t>
            </a:r>
            <a:r>
              <a:rPr lang="en-US" dirty="0" err="1"/>
              <a:t>,</a:t>
            </a:r>
            <a:r>
              <a:rPr lang="en-US" b="1" i="1" dirty="0" err="1"/>
              <a:t>v</a:t>
            </a:r>
            <a:r>
              <a:rPr lang="en-US" b="1" i="1" baseline="-25000" dirty="0" err="1"/>
              <a:t>j</a:t>
            </a:r>
            <a:r>
              <a:rPr lang="en-US" dirty="0"/>
              <a:t>) = 2</a:t>
            </a:r>
          </a:p>
        </p:txBody>
      </p:sp>
    </p:spTree>
    <p:extLst>
      <p:ext uri="{BB962C8B-B14F-4D97-AF65-F5344CB8AC3E}">
        <p14:creationId xmlns:p14="http://schemas.microsoft.com/office/powerpoint/2010/main" val="385867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p:sp>
        <p:nvSpPr>
          <p:cNvPr id="3" name="Content Placeholder 2"/>
          <p:cNvSpPr>
            <a:spLocks noGrp="1"/>
          </p:cNvSpPr>
          <p:nvPr>
            <p:ph idx="1"/>
          </p:nvPr>
        </p:nvSpPr>
        <p:spPr/>
        <p:txBody>
          <a:bodyPr>
            <a:normAutofit/>
          </a:bodyPr>
          <a:lstStyle/>
          <a:p>
            <a:r>
              <a:rPr lang="en-US" b="1" i="1" dirty="0"/>
              <a:t>G</a:t>
            </a:r>
            <a:r>
              <a:rPr lang="en-US" dirty="0"/>
              <a:t> has a Hamiltonian cycle if and only if there is a tour of length at most </a:t>
            </a:r>
            <a:r>
              <a:rPr lang="en-US" b="1" i="1" dirty="0"/>
              <a:t>n</a:t>
            </a:r>
            <a:r>
              <a:rPr lang="en-US" dirty="0"/>
              <a:t> in the TSP instance:</a:t>
            </a:r>
          </a:p>
          <a:p>
            <a:pPr lvl="1"/>
            <a:r>
              <a:rPr lang="en-US" dirty="0"/>
              <a:t>If </a:t>
            </a:r>
            <a:r>
              <a:rPr lang="en-US" b="1" i="1" dirty="0"/>
              <a:t>G</a:t>
            </a:r>
            <a:r>
              <a:rPr lang="en-US" dirty="0"/>
              <a:t> has a Hamiltonian cycle, then following that sequence of cities will have </a:t>
            </a:r>
            <a:r>
              <a:rPr lang="en-US" b="1" i="1" dirty="0"/>
              <a:t>n</a:t>
            </a:r>
            <a:r>
              <a:rPr lang="en-US" dirty="0"/>
              <a:t> hops of length 1, allowing a TSP tour of length </a:t>
            </a:r>
            <a:r>
              <a:rPr lang="en-US" b="1" i="1" dirty="0"/>
              <a:t>n</a:t>
            </a:r>
            <a:r>
              <a:rPr lang="en-US" dirty="0"/>
              <a:t>.</a:t>
            </a:r>
          </a:p>
          <a:p>
            <a:pPr lvl="1"/>
            <a:r>
              <a:rPr lang="en-US" dirty="0"/>
              <a:t>If TSP has a tour of at most </a:t>
            </a:r>
            <a:r>
              <a:rPr lang="en-US" b="1" i="1" dirty="0"/>
              <a:t>n</a:t>
            </a:r>
            <a:r>
              <a:rPr lang="en-US" dirty="0"/>
              <a:t>, it's a sum of </a:t>
            </a:r>
            <a:r>
              <a:rPr lang="en-US" b="1" i="1" dirty="0"/>
              <a:t>n</a:t>
            </a:r>
            <a:r>
              <a:rPr lang="en-US" dirty="0"/>
              <a:t> terms which are at least 1, thus all terms are equal to 1.  Each pair of connected cities must have had an edge in the original graph, and following that ordering must form a Hamiltonian cycle.</a:t>
            </a:r>
          </a:p>
          <a:p>
            <a:pPr marL="118872" indent="0">
              <a:buNone/>
            </a:pPr>
            <a:r>
              <a:rPr lang="en-US" dirty="0"/>
              <a:t>∎</a:t>
            </a:r>
          </a:p>
        </p:txBody>
      </p:sp>
    </p:spTree>
    <p:extLst>
      <p:ext uri="{BB962C8B-B14F-4D97-AF65-F5344CB8AC3E}">
        <p14:creationId xmlns:p14="http://schemas.microsoft.com/office/powerpoint/2010/main" val="458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Hamiltonian path is NP-complete</a:t>
            </a:r>
          </a:p>
        </p:txBody>
      </p:sp>
      <p:sp>
        <p:nvSpPr>
          <p:cNvPr id="3" name="Content Placeholder 2"/>
          <p:cNvSpPr>
            <a:spLocks noGrp="1"/>
          </p:cNvSpPr>
          <p:nvPr>
            <p:ph idx="1"/>
          </p:nvPr>
        </p:nvSpPr>
        <p:spPr/>
        <p:txBody>
          <a:bodyPr>
            <a:normAutofit/>
          </a:bodyPr>
          <a:lstStyle/>
          <a:p>
            <a:r>
              <a:rPr lang="en-US" dirty="0"/>
              <a:t>Hamiltonian path is like Hamiltonian tour except that you don't have to return to the starting point</a:t>
            </a:r>
          </a:p>
          <a:p>
            <a:r>
              <a:rPr lang="en-US" dirty="0"/>
              <a:t>We can do an easy reduction from Hamiltonian cycle to Hamiltonian path by splitting an arbitrary node </a:t>
            </a:r>
            <a:r>
              <a:rPr lang="en-US" b="1" i="1" dirty="0"/>
              <a:t>v</a:t>
            </a:r>
            <a:r>
              <a:rPr lang="en-US" dirty="0"/>
              <a:t> from </a:t>
            </a:r>
            <a:r>
              <a:rPr lang="en-US" b="1" i="1" dirty="0"/>
              <a:t>V</a:t>
            </a:r>
            <a:r>
              <a:rPr lang="en-US" dirty="0"/>
              <a:t> into </a:t>
            </a:r>
            <a:r>
              <a:rPr lang="en-US" b="1" i="1" dirty="0"/>
              <a:t>v</a:t>
            </a:r>
            <a:r>
              <a:rPr lang="en-US" i="1" dirty="0"/>
              <a:t>'</a:t>
            </a:r>
            <a:r>
              <a:rPr lang="en-US" dirty="0"/>
              <a:t> and </a:t>
            </a:r>
            <a:r>
              <a:rPr lang="en-US" b="1" i="1" dirty="0"/>
              <a:t>v</a:t>
            </a:r>
            <a:r>
              <a:rPr lang="en-US" i="1" dirty="0"/>
              <a:t>''</a:t>
            </a:r>
          </a:p>
          <a:p>
            <a:pPr lvl="1"/>
            <a:r>
              <a:rPr lang="en-US" b="1" i="1" dirty="0"/>
              <a:t>v</a:t>
            </a:r>
            <a:r>
              <a:rPr lang="en-US" i="1" dirty="0"/>
              <a:t>'</a:t>
            </a:r>
            <a:r>
              <a:rPr lang="en-US" dirty="0"/>
              <a:t> has all the outgoing edges of </a:t>
            </a:r>
            <a:r>
              <a:rPr lang="en-US" b="1" i="1" dirty="0"/>
              <a:t>v</a:t>
            </a:r>
          </a:p>
          <a:p>
            <a:pPr lvl="1"/>
            <a:r>
              <a:rPr lang="en-US" b="1" i="1" dirty="0"/>
              <a:t>v</a:t>
            </a:r>
            <a:r>
              <a:rPr lang="en-US" i="1" dirty="0"/>
              <a:t>''</a:t>
            </a:r>
            <a:r>
              <a:rPr lang="en-US" dirty="0"/>
              <a:t> has all the incoming edges of </a:t>
            </a:r>
            <a:r>
              <a:rPr lang="en-US" b="1" i="1" dirty="0"/>
              <a:t>v</a:t>
            </a:r>
          </a:p>
          <a:p>
            <a:pPr lvl="1"/>
            <a:r>
              <a:rPr lang="en-US" dirty="0"/>
              <a:t>Any tour that once went through </a:t>
            </a:r>
            <a:r>
              <a:rPr lang="en-US" b="1" i="1" dirty="0"/>
              <a:t>v</a:t>
            </a:r>
            <a:r>
              <a:rPr lang="en-US" dirty="0"/>
              <a:t> must now start at </a:t>
            </a:r>
            <a:r>
              <a:rPr lang="en-US" b="1" i="1" dirty="0"/>
              <a:t>v</a:t>
            </a:r>
            <a:r>
              <a:rPr lang="en-US" i="1" dirty="0"/>
              <a:t>'</a:t>
            </a:r>
            <a:r>
              <a:rPr lang="en-US" dirty="0"/>
              <a:t> and end at </a:t>
            </a:r>
            <a:r>
              <a:rPr lang="en-US" b="1" dirty="0"/>
              <a:t>v</a:t>
            </a:r>
            <a:r>
              <a:rPr lang="en-US" i="1" dirty="0"/>
              <a:t>''</a:t>
            </a:r>
          </a:p>
        </p:txBody>
      </p:sp>
    </p:spTree>
    <p:extLst>
      <p:ext uri="{BB962C8B-B14F-4D97-AF65-F5344CB8AC3E}">
        <p14:creationId xmlns:p14="http://schemas.microsoft.com/office/powerpoint/2010/main" val="196815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coloring</a:t>
            </a:r>
          </a:p>
        </p:txBody>
      </p:sp>
      <p:sp>
        <p:nvSpPr>
          <p:cNvPr id="3" name="Content Placeholder 2"/>
          <p:cNvSpPr>
            <a:spLocks noGrp="1"/>
          </p:cNvSpPr>
          <p:nvPr>
            <p:ph idx="1"/>
          </p:nvPr>
        </p:nvSpPr>
        <p:spPr/>
        <p:txBody>
          <a:bodyPr/>
          <a:lstStyle/>
          <a:p>
            <a:r>
              <a:rPr lang="en-US" dirty="0"/>
              <a:t>Given a graph </a:t>
            </a:r>
            <a:r>
              <a:rPr lang="en-US" b="1" i="1" dirty="0"/>
              <a:t>G</a:t>
            </a:r>
            <a:r>
              <a:rPr lang="en-US" dirty="0"/>
              <a:t> = (</a:t>
            </a:r>
            <a:r>
              <a:rPr lang="en-US" b="1" i="1" dirty="0"/>
              <a:t>V</a:t>
            </a:r>
            <a:r>
              <a:rPr lang="en-US" dirty="0"/>
              <a:t>,</a:t>
            </a:r>
            <a:r>
              <a:rPr lang="en-US" b="1" i="1" dirty="0"/>
              <a:t>E</a:t>
            </a:r>
            <a:r>
              <a:rPr lang="en-US" dirty="0"/>
              <a:t>) and a bound </a:t>
            </a:r>
            <a:r>
              <a:rPr lang="en-US" b="1" i="1" dirty="0"/>
              <a:t>k</a:t>
            </a:r>
            <a:r>
              <a:rPr lang="en-US" dirty="0"/>
              <a:t>, is there a way to color each node such that no two adjacent nodes have the same color, using no more than </a:t>
            </a:r>
            <a:r>
              <a:rPr lang="en-US" b="1" i="1" dirty="0"/>
              <a:t>k</a:t>
            </a:r>
            <a:r>
              <a:rPr lang="en-US" dirty="0"/>
              <a:t> colors?</a:t>
            </a:r>
          </a:p>
          <a:p>
            <a:r>
              <a:rPr lang="en-US" dirty="0"/>
              <a:t>Applications:</a:t>
            </a:r>
          </a:p>
          <a:p>
            <a:pPr lvl="1"/>
            <a:r>
              <a:rPr lang="en-US" dirty="0"/>
              <a:t>Register allocation</a:t>
            </a:r>
          </a:p>
          <a:p>
            <a:pPr lvl="1"/>
            <a:r>
              <a:rPr lang="en-US" dirty="0"/>
              <a:t>Assigning campers to tents</a:t>
            </a:r>
          </a:p>
          <a:p>
            <a:pPr lvl="1"/>
            <a:r>
              <a:rPr lang="en-US" dirty="0"/>
              <a:t>Scheduling jobs that need the same resources</a:t>
            </a:r>
          </a:p>
          <a:p>
            <a:pPr lvl="1"/>
            <a:r>
              <a:rPr lang="en-US" dirty="0"/>
              <a:t>Assigning wavelengths to communication devices</a:t>
            </a:r>
          </a:p>
        </p:txBody>
      </p:sp>
    </p:spTree>
    <p:extLst>
      <p:ext uri="{BB962C8B-B14F-4D97-AF65-F5344CB8AC3E}">
        <p14:creationId xmlns:p14="http://schemas.microsoft.com/office/powerpoint/2010/main" val="33313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coloring</a:t>
            </a:r>
          </a:p>
        </p:txBody>
      </p:sp>
      <p:sp>
        <p:nvSpPr>
          <p:cNvPr id="3" name="Content Placeholder 2"/>
          <p:cNvSpPr>
            <a:spLocks noGrp="1"/>
          </p:cNvSpPr>
          <p:nvPr>
            <p:ph idx="1"/>
          </p:nvPr>
        </p:nvSpPr>
        <p:spPr/>
        <p:txBody>
          <a:bodyPr/>
          <a:lstStyle/>
          <a:p>
            <a:r>
              <a:rPr lang="en-US"/>
              <a:t>Find the smallest number of colors for coloring nodes such that no two adjacent nodes have the same color</a:t>
            </a:r>
            <a:endParaRPr lang="en-US" dirty="0"/>
          </a:p>
        </p:txBody>
      </p:sp>
      <p:grpSp>
        <p:nvGrpSpPr>
          <p:cNvPr id="4" name="Group 8"/>
          <p:cNvGrpSpPr/>
          <p:nvPr/>
        </p:nvGrpSpPr>
        <p:grpSpPr>
          <a:xfrm>
            <a:off x="4122196" y="3383280"/>
            <a:ext cx="4313368" cy="2766284"/>
            <a:chOff x="2598196" y="3002280"/>
            <a:chExt cx="4313368" cy="2766284"/>
          </a:xfrm>
          <a:effectLst>
            <a:outerShdw blurRad="50800" dist="38100" dir="2700000" algn="tl" rotWithShape="0">
              <a:prstClr val="black">
                <a:alpha val="40000"/>
              </a:prstClr>
            </a:outerShdw>
          </a:effectLst>
        </p:grpSpPr>
        <p:cxnSp>
          <p:nvCxnSpPr>
            <p:cNvPr id="10" name="Straight Connector 9"/>
            <p:cNvCxnSpPr>
              <a:stCxn id="17" idx="7"/>
              <a:endCxn id="18" idx="2"/>
            </p:cNvCxnSpPr>
            <p:nvPr/>
          </p:nvCxnSpPr>
          <p:spPr>
            <a:xfrm flipV="1">
              <a:off x="3512596" y="3002280"/>
              <a:ext cx="1592804" cy="861284"/>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7" idx="3"/>
              <a:endCxn id="21" idx="7"/>
            </p:cNvCxnSpPr>
            <p:nvPr/>
          </p:nvCxnSpPr>
          <p:spPr>
            <a:xfrm flipH="1">
              <a:off x="2598196" y="4122196"/>
              <a:ext cx="655768" cy="1265368"/>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8" idx="5"/>
              <a:endCxn id="20" idx="1"/>
            </p:cNvCxnSpPr>
            <p:nvPr/>
          </p:nvCxnSpPr>
          <p:spPr>
            <a:xfrm>
              <a:off x="5417596" y="3131596"/>
              <a:ext cx="1493968" cy="1189168"/>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 idx="2"/>
              <a:endCxn id="19" idx="6"/>
            </p:cNvCxnSpPr>
            <p:nvPr/>
          </p:nvCxnSpPr>
          <p:spPr>
            <a:xfrm flipH="1">
              <a:off x="5242560" y="4450080"/>
              <a:ext cx="1615440" cy="4572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7" idx="5"/>
              <a:endCxn id="19" idx="1"/>
            </p:cNvCxnSpPr>
            <p:nvPr/>
          </p:nvCxnSpPr>
          <p:spPr>
            <a:xfrm>
              <a:off x="3512596" y="4122196"/>
              <a:ext cx="1417768" cy="655768"/>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1" idx="6"/>
              <a:endCxn id="19" idx="3"/>
            </p:cNvCxnSpPr>
            <p:nvPr/>
          </p:nvCxnSpPr>
          <p:spPr>
            <a:xfrm flipV="1">
              <a:off x="2651760" y="5036596"/>
              <a:ext cx="2278604" cy="480284"/>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9" idx="5"/>
              <a:endCxn id="22" idx="1"/>
            </p:cNvCxnSpPr>
            <p:nvPr/>
          </p:nvCxnSpPr>
          <p:spPr>
            <a:xfrm>
              <a:off x="5188996" y="5036596"/>
              <a:ext cx="731968" cy="731968"/>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724400" y="41910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a:t>
            </a:r>
          </a:p>
        </p:txBody>
      </p:sp>
      <p:sp>
        <p:nvSpPr>
          <p:cNvPr id="18" name="Oval 17"/>
          <p:cNvSpPr/>
          <p:nvPr/>
        </p:nvSpPr>
        <p:spPr>
          <a:xfrm>
            <a:off x="6629400" y="3200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a:t>
            </a:r>
          </a:p>
        </p:txBody>
      </p:sp>
      <p:sp>
        <p:nvSpPr>
          <p:cNvPr id="19" name="Oval 18"/>
          <p:cNvSpPr/>
          <p:nvPr/>
        </p:nvSpPr>
        <p:spPr>
          <a:xfrm>
            <a:off x="6400800" y="5105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a:t>
            </a:r>
          </a:p>
        </p:txBody>
      </p:sp>
      <p:sp>
        <p:nvSpPr>
          <p:cNvPr id="20" name="Oval 19"/>
          <p:cNvSpPr/>
          <p:nvPr/>
        </p:nvSpPr>
        <p:spPr>
          <a:xfrm>
            <a:off x="8382000" y="46482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a:t>
            </a:r>
          </a:p>
        </p:txBody>
      </p:sp>
      <p:sp>
        <p:nvSpPr>
          <p:cNvPr id="21" name="Oval 20"/>
          <p:cNvSpPr/>
          <p:nvPr/>
        </p:nvSpPr>
        <p:spPr>
          <a:xfrm>
            <a:off x="3810000" y="57150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a:t>
            </a:r>
          </a:p>
        </p:txBody>
      </p:sp>
      <p:sp>
        <p:nvSpPr>
          <p:cNvPr id="22" name="Oval 21"/>
          <p:cNvSpPr/>
          <p:nvPr/>
        </p:nvSpPr>
        <p:spPr>
          <a:xfrm>
            <a:off x="7391400" y="60960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a:t>
            </a:r>
          </a:p>
        </p:txBody>
      </p:sp>
      <p:grpSp>
        <p:nvGrpSpPr>
          <p:cNvPr id="5" name="Group 30"/>
          <p:cNvGrpSpPr/>
          <p:nvPr/>
        </p:nvGrpSpPr>
        <p:grpSpPr>
          <a:xfrm>
            <a:off x="3810000" y="3200400"/>
            <a:ext cx="4937760" cy="3261360"/>
            <a:chOff x="2286000" y="2819400"/>
            <a:chExt cx="4937760" cy="3261360"/>
          </a:xfrm>
          <a:effectLst/>
        </p:grpSpPr>
        <p:sp>
          <p:nvSpPr>
            <p:cNvPr id="32" name="Oval 31"/>
            <p:cNvSpPr/>
            <p:nvPr/>
          </p:nvSpPr>
          <p:spPr>
            <a:xfrm>
              <a:off x="3200400" y="3810000"/>
              <a:ext cx="365760" cy="365760"/>
            </a:xfrm>
            <a:prstGeom prst="ellipse">
              <a:avLst/>
            </a:prstGeom>
            <a:solidFill>
              <a:schemeClr val="accent3"/>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a:t>
              </a:r>
            </a:p>
          </p:txBody>
        </p:sp>
        <p:sp>
          <p:nvSpPr>
            <p:cNvPr id="33" name="Oval 32"/>
            <p:cNvSpPr/>
            <p:nvPr/>
          </p:nvSpPr>
          <p:spPr>
            <a:xfrm>
              <a:off x="5105400" y="2819400"/>
              <a:ext cx="365760" cy="365760"/>
            </a:xfrm>
            <a:prstGeom prst="ellipse">
              <a:avLst/>
            </a:prstGeom>
            <a:solidFill>
              <a:schemeClr val="accent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a:t>
              </a:r>
            </a:p>
          </p:txBody>
        </p:sp>
        <p:sp>
          <p:nvSpPr>
            <p:cNvPr id="34" name="Oval 33"/>
            <p:cNvSpPr/>
            <p:nvPr/>
          </p:nvSpPr>
          <p:spPr>
            <a:xfrm>
              <a:off x="4876800" y="4724400"/>
              <a:ext cx="365760" cy="365760"/>
            </a:xfrm>
            <a:prstGeom prst="ellipse">
              <a:avLst/>
            </a:prstGeom>
            <a:solidFill>
              <a:schemeClr val="accent4"/>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a:t>
              </a:r>
            </a:p>
          </p:txBody>
        </p:sp>
        <p:sp>
          <p:nvSpPr>
            <p:cNvPr id="35" name="Oval 34"/>
            <p:cNvSpPr/>
            <p:nvPr/>
          </p:nvSpPr>
          <p:spPr>
            <a:xfrm>
              <a:off x="6858000" y="4267200"/>
              <a:ext cx="365760" cy="365760"/>
            </a:xfrm>
            <a:prstGeom prst="ellipse">
              <a:avLst/>
            </a:prstGeom>
            <a:solidFill>
              <a:schemeClr val="accent3"/>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a:t>
              </a:r>
            </a:p>
          </p:txBody>
        </p:sp>
        <p:sp>
          <p:nvSpPr>
            <p:cNvPr id="36" name="Oval 35"/>
            <p:cNvSpPr/>
            <p:nvPr/>
          </p:nvSpPr>
          <p:spPr>
            <a:xfrm>
              <a:off x="2286000" y="5334000"/>
              <a:ext cx="365760" cy="365760"/>
            </a:xfrm>
            <a:prstGeom prst="ellipse">
              <a:avLst/>
            </a:prstGeom>
            <a:solidFill>
              <a:schemeClr val="accent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a:t>
              </a:r>
            </a:p>
          </p:txBody>
        </p:sp>
        <p:sp>
          <p:nvSpPr>
            <p:cNvPr id="37" name="Oval 36"/>
            <p:cNvSpPr/>
            <p:nvPr/>
          </p:nvSpPr>
          <p:spPr>
            <a:xfrm>
              <a:off x="5867400" y="5715000"/>
              <a:ext cx="365760" cy="365760"/>
            </a:xfrm>
            <a:prstGeom prst="ellipse">
              <a:avLst/>
            </a:prstGeom>
            <a:solidFill>
              <a:schemeClr val="accent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a:t>
              </a:r>
            </a:p>
          </p:txBody>
        </p:sp>
      </p:grpSp>
    </p:spTree>
    <p:extLst>
      <p:ext uri="{BB962C8B-B14F-4D97-AF65-F5344CB8AC3E}">
        <p14:creationId xmlns:p14="http://schemas.microsoft.com/office/powerpoint/2010/main" val="101428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63"/>
          <p:cNvGrpSpPr/>
          <p:nvPr/>
        </p:nvGrpSpPr>
        <p:grpSpPr>
          <a:xfrm>
            <a:off x="4221480" y="2926080"/>
            <a:ext cx="3749040" cy="3063240"/>
            <a:chOff x="3078480" y="2545080"/>
            <a:chExt cx="3749040" cy="3063240"/>
          </a:xfrm>
          <a:effectLst>
            <a:outerShdw blurRad="50800" dist="38100" dir="2700000" algn="tl" rotWithShape="0">
              <a:prstClr val="black">
                <a:alpha val="40000"/>
              </a:prstClr>
            </a:outerShdw>
          </a:effectLst>
        </p:grpSpPr>
        <p:cxnSp>
          <p:nvCxnSpPr>
            <p:cNvPr id="52" name="Straight Connector 51"/>
            <p:cNvCxnSpPr>
              <a:stCxn id="25" idx="4"/>
              <a:endCxn id="27" idx="0"/>
            </p:cNvCxnSpPr>
            <p:nvPr/>
          </p:nvCxnSpPr>
          <p:spPr>
            <a:xfrm>
              <a:off x="3078480" y="27279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27" idx="4"/>
              <a:endCxn id="43" idx="0"/>
            </p:cNvCxnSpPr>
            <p:nvPr/>
          </p:nvCxnSpPr>
          <p:spPr>
            <a:xfrm>
              <a:off x="3078480" y="33528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3" idx="4"/>
              <a:endCxn id="45" idx="0"/>
            </p:cNvCxnSpPr>
            <p:nvPr/>
          </p:nvCxnSpPr>
          <p:spPr>
            <a:xfrm>
              <a:off x="3078480" y="39471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45" idx="4"/>
              <a:endCxn id="47" idx="0"/>
            </p:cNvCxnSpPr>
            <p:nvPr/>
          </p:nvCxnSpPr>
          <p:spPr>
            <a:xfrm>
              <a:off x="3078480" y="45720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7" idx="4"/>
              <a:endCxn id="49" idx="0"/>
            </p:cNvCxnSpPr>
            <p:nvPr/>
          </p:nvCxnSpPr>
          <p:spPr>
            <a:xfrm>
              <a:off x="3078480" y="51663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6" idx="4"/>
              <a:endCxn id="28" idx="0"/>
            </p:cNvCxnSpPr>
            <p:nvPr/>
          </p:nvCxnSpPr>
          <p:spPr>
            <a:xfrm>
              <a:off x="3840480" y="27279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28" idx="4"/>
              <a:endCxn id="44" idx="0"/>
            </p:cNvCxnSpPr>
            <p:nvPr/>
          </p:nvCxnSpPr>
          <p:spPr>
            <a:xfrm>
              <a:off x="3840480" y="33528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4" idx="4"/>
              <a:endCxn id="46" idx="0"/>
            </p:cNvCxnSpPr>
            <p:nvPr/>
          </p:nvCxnSpPr>
          <p:spPr>
            <a:xfrm>
              <a:off x="3840480" y="39471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46" idx="4"/>
              <a:endCxn id="48" idx="0"/>
            </p:cNvCxnSpPr>
            <p:nvPr/>
          </p:nvCxnSpPr>
          <p:spPr>
            <a:xfrm>
              <a:off x="3840480" y="45720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48" idx="4"/>
              <a:endCxn id="50" idx="0"/>
            </p:cNvCxnSpPr>
            <p:nvPr/>
          </p:nvCxnSpPr>
          <p:spPr>
            <a:xfrm>
              <a:off x="3840480" y="51663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25" idx="6"/>
              <a:endCxn id="26" idx="2"/>
            </p:cNvCxnSpPr>
            <p:nvPr/>
          </p:nvCxnSpPr>
          <p:spPr>
            <a:xfrm>
              <a:off x="3261360" y="25450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27" idx="6"/>
              <a:endCxn id="28" idx="2"/>
            </p:cNvCxnSpPr>
            <p:nvPr/>
          </p:nvCxnSpPr>
          <p:spPr>
            <a:xfrm>
              <a:off x="3261360" y="31699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43" idx="6"/>
              <a:endCxn id="44" idx="2"/>
            </p:cNvCxnSpPr>
            <p:nvPr/>
          </p:nvCxnSpPr>
          <p:spPr>
            <a:xfrm>
              <a:off x="3261360" y="37642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45" idx="6"/>
              <a:endCxn id="46" idx="2"/>
            </p:cNvCxnSpPr>
            <p:nvPr/>
          </p:nvCxnSpPr>
          <p:spPr>
            <a:xfrm>
              <a:off x="3261360" y="43891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47" idx="6"/>
              <a:endCxn id="48" idx="2"/>
            </p:cNvCxnSpPr>
            <p:nvPr/>
          </p:nvCxnSpPr>
          <p:spPr>
            <a:xfrm>
              <a:off x="3261360" y="49834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9" idx="6"/>
              <a:endCxn id="50" idx="2"/>
            </p:cNvCxnSpPr>
            <p:nvPr/>
          </p:nvCxnSpPr>
          <p:spPr>
            <a:xfrm>
              <a:off x="3261360" y="56083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3" idx="4"/>
              <a:endCxn id="85" idx="0"/>
            </p:cNvCxnSpPr>
            <p:nvPr/>
          </p:nvCxnSpPr>
          <p:spPr>
            <a:xfrm>
              <a:off x="4602480" y="27279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85" idx="4"/>
              <a:endCxn id="87" idx="0"/>
            </p:cNvCxnSpPr>
            <p:nvPr/>
          </p:nvCxnSpPr>
          <p:spPr>
            <a:xfrm>
              <a:off x="4602480" y="33528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87" idx="4"/>
              <a:endCxn id="89" idx="0"/>
            </p:cNvCxnSpPr>
            <p:nvPr/>
          </p:nvCxnSpPr>
          <p:spPr>
            <a:xfrm>
              <a:off x="4602480" y="39471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89" idx="4"/>
              <a:endCxn id="91" idx="0"/>
            </p:cNvCxnSpPr>
            <p:nvPr/>
          </p:nvCxnSpPr>
          <p:spPr>
            <a:xfrm>
              <a:off x="4602480" y="45720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1" idx="4"/>
              <a:endCxn id="93" idx="0"/>
            </p:cNvCxnSpPr>
            <p:nvPr/>
          </p:nvCxnSpPr>
          <p:spPr>
            <a:xfrm>
              <a:off x="4602480" y="51663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4" idx="4"/>
              <a:endCxn id="86" idx="0"/>
            </p:cNvCxnSpPr>
            <p:nvPr/>
          </p:nvCxnSpPr>
          <p:spPr>
            <a:xfrm>
              <a:off x="5364480" y="27279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86" idx="4"/>
              <a:endCxn id="88" idx="0"/>
            </p:cNvCxnSpPr>
            <p:nvPr/>
          </p:nvCxnSpPr>
          <p:spPr>
            <a:xfrm>
              <a:off x="5364480" y="33528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88" idx="4"/>
              <a:endCxn id="90" idx="0"/>
            </p:cNvCxnSpPr>
            <p:nvPr/>
          </p:nvCxnSpPr>
          <p:spPr>
            <a:xfrm>
              <a:off x="5364480" y="39471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90" idx="4"/>
              <a:endCxn id="92" idx="0"/>
            </p:cNvCxnSpPr>
            <p:nvPr/>
          </p:nvCxnSpPr>
          <p:spPr>
            <a:xfrm>
              <a:off x="5364480" y="45720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92" idx="4"/>
              <a:endCxn id="94" idx="0"/>
            </p:cNvCxnSpPr>
            <p:nvPr/>
          </p:nvCxnSpPr>
          <p:spPr>
            <a:xfrm>
              <a:off x="5364480" y="51663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83" idx="6"/>
              <a:endCxn id="84" idx="2"/>
            </p:cNvCxnSpPr>
            <p:nvPr/>
          </p:nvCxnSpPr>
          <p:spPr>
            <a:xfrm>
              <a:off x="4785360" y="25450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85" idx="6"/>
              <a:endCxn id="86" idx="2"/>
            </p:cNvCxnSpPr>
            <p:nvPr/>
          </p:nvCxnSpPr>
          <p:spPr>
            <a:xfrm>
              <a:off x="4785360" y="31699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87" idx="6"/>
              <a:endCxn id="88" idx="2"/>
            </p:cNvCxnSpPr>
            <p:nvPr/>
          </p:nvCxnSpPr>
          <p:spPr>
            <a:xfrm>
              <a:off x="4785360" y="37642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89" idx="6"/>
              <a:endCxn id="90" idx="2"/>
            </p:cNvCxnSpPr>
            <p:nvPr/>
          </p:nvCxnSpPr>
          <p:spPr>
            <a:xfrm>
              <a:off x="4785360" y="43891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91" idx="6"/>
              <a:endCxn id="92" idx="2"/>
            </p:cNvCxnSpPr>
            <p:nvPr/>
          </p:nvCxnSpPr>
          <p:spPr>
            <a:xfrm>
              <a:off x="4785360" y="49834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93" idx="6"/>
              <a:endCxn id="94" idx="2"/>
            </p:cNvCxnSpPr>
            <p:nvPr/>
          </p:nvCxnSpPr>
          <p:spPr>
            <a:xfrm>
              <a:off x="4785360" y="56083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1" idx="4"/>
              <a:endCxn id="113" idx="0"/>
            </p:cNvCxnSpPr>
            <p:nvPr/>
          </p:nvCxnSpPr>
          <p:spPr>
            <a:xfrm>
              <a:off x="6065520" y="27279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13" idx="4"/>
              <a:endCxn id="115" idx="0"/>
            </p:cNvCxnSpPr>
            <p:nvPr/>
          </p:nvCxnSpPr>
          <p:spPr>
            <a:xfrm>
              <a:off x="6065520" y="33528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5" idx="4"/>
              <a:endCxn id="117" idx="0"/>
            </p:cNvCxnSpPr>
            <p:nvPr/>
          </p:nvCxnSpPr>
          <p:spPr>
            <a:xfrm>
              <a:off x="6065520" y="39471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17" idx="4"/>
              <a:endCxn id="119" idx="0"/>
            </p:cNvCxnSpPr>
            <p:nvPr/>
          </p:nvCxnSpPr>
          <p:spPr>
            <a:xfrm>
              <a:off x="6065520" y="45720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9" idx="4"/>
              <a:endCxn id="121" idx="0"/>
            </p:cNvCxnSpPr>
            <p:nvPr/>
          </p:nvCxnSpPr>
          <p:spPr>
            <a:xfrm>
              <a:off x="6065520" y="51663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112" idx="4"/>
              <a:endCxn id="114" idx="0"/>
            </p:cNvCxnSpPr>
            <p:nvPr/>
          </p:nvCxnSpPr>
          <p:spPr>
            <a:xfrm>
              <a:off x="6827520" y="27279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114" idx="4"/>
              <a:endCxn id="116" idx="0"/>
            </p:cNvCxnSpPr>
            <p:nvPr/>
          </p:nvCxnSpPr>
          <p:spPr>
            <a:xfrm>
              <a:off x="6827520" y="33528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116" idx="4"/>
              <a:endCxn id="118" idx="0"/>
            </p:cNvCxnSpPr>
            <p:nvPr/>
          </p:nvCxnSpPr>
          <p:spPr>
            <a:xfrm>
              <a:off x="6827520" y="39471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18" idx="4"/>
              <a:endCxn id="120" idx="0"/>
            </p:cNvCxnSpPr>
            <p:nvPr/>
          </p:nvCxnSpPr>
          <p:spPr>
            <a:xfrm>
              <a:off x="6827520" y="4572000"/>
              <a:ext cx="0" cy="22860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20" idx="4"/>
              <a:endCxn id="122" idx="0"/>
            </p:cNvCxnSpPr>
            <p:nvPr/>
          </p:nvCxnSpPr>
          <p:spPr>
            <a:xfrm>
              <a:off x="6827520" y="5166360"/>
              <a:ext cx="0" cy="25908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111" idx="6"/>
              <a:endCxn id="112" idx="2"/>
            </p:cNvCxnSpPr>
            <p:nvPr/>
          </p:nvCxnSpPr>
          <p:spPr>
            <a:xfrm>
              <a:off x="6248400" y="25450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13" idx="6"/>
              <a:endCxn id="114" idx="2"/>
            </p:cNvCxnSpPr>
            <p:nvPr/>
          </p:nvCxnSpPr>
          <p:spPr>
            <a:xfrm>
              <a:off x="6248400" y="31699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115" idx="6"/>
              <a:endCxn id="116" idx="2"/>
            </p:cNvCxnSpPr>
            <p:nvPr/>
          </p:nvCxnSpPr>
          <p:spPr>
            <a:xfrm>
              <a:off x="6248400" y="37642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117" idx="6"/>
              <a:endCxn id="118" idx="2"/>
            </p:cNvCxnSpPr>
            <p:nvPr/>
          </p:nvCxnSpPr>
          <p:spPr>
            <a:xfrm>
              <a:off x="6248400" y="43891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119" idx="6"/>
              <a:endCxn id="120" idx="2"/>
            </p:cNvCxnSpPr>
            <p:nvPr/>
          </p:nvCxnSpPr>
          <p:spPr>
            <a:xfrm>
              <a:off x="6248400" y="49834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121" idx="6"/>
              <a:endCxn id="122" idx="2"/>
            </p:cNvCxnSpPr>
            <p:nvPr/>
          </p:nvCxnSpPr>
          <p:spPr>
            <a:xfrm>
              <a:off x="6248400" y="56083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a:stCxn id="26" idx="6"/>
              <a:endCxn id="83" idx="2"/>
            </p:cNvCxnSpPr>
            <p:nvPr/>
          </p:nvCxnSpPr>
          <p:spPr>
            <a:xfrm>
              <a:off x="4023360" y="25450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stCxn id="28" idx="6"/>
              <a:endCxn id="85" idx="2"/>
            </p:cNvCxnSpPr>
            <p:nvPr/>
          </p:nvCxnSpPr>
          <p:spPr>
            <a:xfrm>
              <a:off x="4023360" y="31699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stCxn id="44" idx="6"/>
              <a:endCxn id="87" idx="2"/>
            </p:cNvCxnSpPr>
            <p:nvPr/>
          </p:nvCxnSpPr>
          <p:spPr>
            <a:xfrm>
              <a:off x="4023360" y="37642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46" idx="6"/>
              <a:endCxn id="89" idx="2"/>
            </p:cNvCxnSpPr>
            <p:nvPr/>
          </p:nvCxnSpPr>
          <p:spPr>
            <a:xfrm>
              <a:off x="4023360" y="43891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48" idx="6"/>
              <a:endCxn id="91" idx="2"/>
            </p:cNvCxnSpPr>
            <p:nvPr/>
          </p:nvCxnSpPr>
          <p:spPr>
            <a:xfrm>
              <a:off x="4023360" y="498348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50" idx="6"/>
              <a:endCxn id="93" idx="2"/>
            </p:cNvCxnSpPr>
            <p:nvPr/>
          </p:nvCxnSpPr>
          <p:spPr>
            <a:xfrm>
              <a:off x="4023360" y="5608320"/>
              <a:ext cx="39624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84" idx="6"/>
              <a:endCxn id="111" idx="2"/>
            </p:cNvCxnSpPr>
            <p:nvPr/>
          </p:nvCxnSpPr>
          <p:spPr>
            <a:xfrm>
              <a:off x="5547360" y="2545080"/>
              <a:ext cx="33528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a:stCxn id="86" idx="6"/>
              <a:endCxn id="113" idx="2"/>
            </p:cNvCxnSpPr>
            <p:nvPr/>
          </p:nvCxnSpPr>
          <p:spPr>
            <a:xfrm>
              <a:off x="5547360" y="3169920"/>
              <a:ext cx="33528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stCxn id="88" idx="6"/>
              <a:endCxn id="115" idx="2"/>
            </p:cNvCxnSpPr>
            <p:nvPr/>
          </p:nvCxnSpPr>
          <p:spPr>
            <a:xfrm>
              <a:off x="5547360" y="3764280"/>
              <a:ext cx="33528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90" idx="6"/>
              <a:endCxn id="117" idx="2"/>
            </p:cNvCxnSpPr>
            <p:nvPr/>
          </p:nvCxnSpPr>
          <p:spPr>
            <a:xfrm>
              <a:off x="5547360" y="4389120"/>
              <a:ext cx="33528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a:stCxn id="92" idx="6"/>
              <a:endCxn id="119" idx="2"/>
            </p:cNvCxnSpPr>
            <p:nvPr/>
          </p:nvCxnSpPr>
          <p:spPr>
            <a:xfrm>
              <a:off x="5547360" y="4983480"/>
              <a:ext cx="33528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a:stCxn id="94" idx="6"/>
              <a:endCxn id="121" idx="2"/>
            </p:cNvCxnSpPr>
            <p:nvPr/>
          </p:nvCxnSpPr>
          <p:spPr>
            <a:xfrm>
              <a:off x="5547360" y="5608320"/>
              <a:ext cx="335280" cy="0"/>
            </a:xfrm>
            <a:prstGeom prst="line">
              <a:avLst/>
            </a:prstGeom>
            <a:ln w="381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a:t>Graph coloring</a:t>
            </a:r>
          </a:p>
        </p:txBody>
      </p:sp>
      <p:sp>
        <p:nvSpPr>
          <p:cNvPr id="3" name="Content Placeholder 2"/>
          <p:cNvSpPr>
            <a:spLocks noGrp="1"/>
          </p:cNvSpPr>
          <p:nvPr>
            <p:ph idx="1"/>
          </p:nvPr>
        </p:nvSpPr>
        <p:spPr/>
        <p:txBody>
          <a:bodyPr/>
          <a:lstStyle/>
          <a:p>
            <a:r>
              <a:rPr lang="en-US"/>
              <a:t>What about this graph?</a:t>
            </a:r>
            <a:endParaRPr lang="en-US" dirty="0"/>
          </a:p>
        </p:txBody>
      </p:sp>
      <p:grpSp>
        <p:nvGrpSpPr>
          <p:cNvPr id="5" name="Group 162"/>
          <p:cNvGrpSpPr/>
          <p:nvPr/>
        </p:nvGrpSpPr>
        <p:grpSpPr>
          <a:xfrm>
            <a:off x="4038600" y="2743200"/>
            <a:ext cx="4114800" cy="3429000"/>
            <a:chOff x="2895600" y="2362200"/>
            <a:chExt cx="4114800" cy="3429000"/>
          </a:xfrm>
        </p:grpSpPr>
        <p:sp>
          <p:nvSpPr>
            <p:cNvPr id="25" name="Oval 24"/>
            <p:cNvSpPr/>
            <p:nvPr/>
          </p:nvSpPr>
          <p:spPr>
            <a:xfrm>
              <a:off x="2895600" y="23622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6" name="Oval 25"/>
            <p:cNvSpPr/>
            <p:nvPr/>
          </p:nvSpPr>
          <p:spPr>
            <a:xfrm>
              <a:off x="3657600" y="23622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Oval 26"/>
            <p:cNvSpPr/>
            <p:nvPr/>
          </p:nvSpPr>
          <p:spPr>
            <a:xfrm>
              <a:off x="2895600" y="29870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8" name="Oval 27"/>
            <p:cNvSpPr/>
            <p:nvPr/>
          </p:nvSpPr>
          <p:spPr>
            <a:xfrm>
              <a:off x="3657600" y="29870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3" name="Oval 42"/>
            <p:cNvSpPr/>
            <p:nvPr/>
          </p:nvSpPr>
          <p:spPr>
            <a:xfrm>
              <a:off x="2895600" y="3581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Oval 43"/>
            <p:cNvSpPr/>
            <p:nvPr/>
          </p:nvSpPr>
          <p:spPr>
            <a:xfrm>
              <a:off x="3657600" y="3581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5" name="Oval 44"/>
            <p:cNvSpPr/>
            <p:nvPr/>
          </p:nvSpPr>
          <p:spPr>
            <a:xfrm>
              <a:off x="2895600" y="42062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6" name="Oval 45"/>
            <p:cNvSpPr/>
            <p:nvPr/>
          </p:nvSpPr>
          <p:spPr>
            <a:xfrm>
              <a:off x="3657600" y="42062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7" name="Oval 46"/>
            <p:cNvSpPr/>
            <p:nvPr/>
          </p:nvSpPr>
          <p:spPr>
            <a:xfrm>
              <a:off x="2895600" y="48006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Oval 47"/>
            <p:cNvSpPr/>
            <p:nvPr/>
          </p:nvSpPr>
          <p:spPr>
            <a:xfrm>
              <a:off x="3657600" y="48006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9" name="Oval 48"/>
            <p:cNvSpPr/>
            <p:nvPr/>
          </p:nvSpPr>
          <p:spPr>
            <a:xfrm>
              <a:off x="2895600" y="54254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0" name="Oval 49"/>
            <p:cNvSpPr/>
            <p:nvPr/>
          </p:nvSpPr>
          <p:spPr>
            <a:xfrm>
              <a:off x="3657600" y="54254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3" name="Oval 82"/>
            <p:cNvSpPr/>
            <p:nvPr/>
          </p:nvSpPr>
          <p:spPr>
            <a:xfrm>
              <a:off x="4419600" y="23622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4" name="Oval 83"/>
            <p:cNvSpPr/>
            <p:nvPr/>
          </p:nvSpPr>
          <p:spPr>
            <a:xfrm>
              <a:off x="5181600" y="23622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5" name="Oval 84"/>
            <p:cNvSpPr/>
            <p:nvPr/>
          </p:nvSpPr>
          <p:spPr>
            <a:xfrm>
              <a:off x="4419600" y="29870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6" name="Oval 85"/>
            <p:cNvSpPr/>
            <p:nvPr/>
          </p:nvSpPr>
          <p:spPr>
            <a:xfrm>
              <a:off x="5181600" y="29870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7" name="Oval 86"/>
            <p:cNvSpPr/>
            <p:nvPr/>
          </p:nvSpPr>
          <p:spPr>
            <a:xfrm>
              <a:off x="4419600" y="3581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8" name="Oval 87"/>
            <p:cNvSpPr/>
            <p:nvPr/>
          </p:nvSpPr>
          <p:spPr>
            <a:xfrm>
              <a:off x="5181600" y="3581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9" name="Oval 88"/>
            <p:cNvSpPr/>
            <p:nvPr/>
          </p:nvSpPr>
          <p:spPr>
            <a:xfrm>
              <a:off x="4419600" y="42062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0" name="Oval 89"/>
            <p:cNvSpPr/>
            <p:nvPr/>
          </p:nvSpPr>
          <p:spPr>
            <a:xfrm>
              <a:off x="5181600" y="42062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1" name="Oval 90"/>
            <p:cNvSpPr/>
            <p:nvPr/>
          </p:nvSpPr>
          <p:spPr>
            <a:xfrm>
              <a:off x="4419600" y="48006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2" name="Oval 91"/>
            <p:cNvSpPr/>
            <p:nvPr/>
          </p:nvSpPr>
          <p:spPr>
            <a:xfrm>
              <a:off x="5181600" y="48006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3" name="Oval 92"/>
            <p:cNvSpPr/>
            <p:nvPr/>
          </p:nvSpPr>
          <p:spPr>
            <a:xfrm>
              <a:off x="4419600" y="54254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4" name="Oval 93"/>
            <p:cNvSpPr/>
            <p:nvPr/>
          </p:nvSpPr>
          <p:spPr>
            <a:xfrm>
              <a:off x="5181600" y="54254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1" name="Oval 110"/>
            <p:cNvSpPr/>
            <p:nvPr/>
          </p:nvSpPr>
          <p:spPr>
            <a:xfrm>
              <a:off x="5882640" y="23622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2" name="Oval 111"/>
            <p:cNvSpPr/>
            <p:nvPr/>
          </p:nvSpPr>
          <p:spPr>
            <a:xfrm>
              <a:off x="6644640" y="23622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3" name="Oval 112"/>
            <p:cNvSpPr/>
            <p:nvPr/>
          </p:nvSpPr>
          <p:spPr>
            <a:xfrm>
              <a:off x="5882640" y="29870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4" name="Oval 113"/>
            <p:cNvSpPr/>
            <p:nvPr/>
          </p:nvSpPr>
          <p:spPr>
            <a:xfrm>
              <a:off x="6644640" y="29870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5" name="Oval 114"/>
            <p:cNvSpPr/>
            <p:nvPr/>
          </p:nvSpPr>
          <p:spPr>
            <a:xfrm>
              <a:off x="5882640" y="3581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6" name="Oval 115"/>
            <p:cNvSpPr/>
            <p:nvPr/>
          </p:nvSpPr>
          <p:spPr>
            <a:xfrm>
              <a:off x="6644640" y="35814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7" name="Oval 116"/>
            <p:cNvSpPr/>
            <p:nvPr/>
          </p:nvSpPr>
          <p:spPr>
            <a:xfrm>
              <a:off x="5882640" y="42062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8" name="Oval 117"/>
            <p:cNvSpPr/>
            <p:nvPr/>
          </p:nvSpPr>
          <p:spPr>
            <a:xfrm>
              <a:off x="6644640" y="42062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9" name="Oval 118"/>
            <p:cNvSpPr/>
            <p:nvPr/>
          </p:nvSpPr>
          <p:spPr>
            <a:xfrm>
              <a:off x="5882640" y="48006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0" name="Oval 119"/>
            <p:cNvSpPr/>
            <p:nvPr/>
          </p:nvSpPr>
          <p:spPr>
            <a:xfrm>
              <a:off x="6644640" y="480060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1" name="Oval 120"/>
            <p:cNvSpPr/>
            <p:nvPr/>
          </p:nvSpPr>
          <p:spPr>
            <a:xfrm>
              <a:off x="5882640" y="54254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2" name="Oval 121"/>
            <p:cNvSpPr/>
            <p:nvPr/>
          </p:nvSpPr>
          <p:spPr>
            <a:xfrm>
              <a:off x="6644640" y="5425440"/>
              <a:ext cx="365760" cy="365760"/>
            </a:xfrm>
            <a:prstGeom prst="ellipse">
              <a:avLst/>
            </a:prstGeom>
            <a:solidFill>
              <a:schemeClr val="accent1">
                <a:lumMod val="60000"/>
                <a:lumOff val="40000"/>
              </a:schemeClr>
            </a:solidFill>
            <a:ln cmpd="sng"/>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6" name="Group 201"/>
          <p:cNvGrpSpPr/>
          <p:nvPr/>
        </p:nvGrpSpPr>
        <p:grpSpPr>
          <a:xfrm>
            <a:off x="4038600" y="2743200"/>
            <a:ext cx="4114800" cy="3429000"/>
            <a:chOff x="3200400" y="2362200"/>
            <a:chExt cx="4114800" cy="3429000"/>
          </a:xfrm>
        </p:grpSpPr>
        <p:sp>
          <p:nvSpPr>
            <p:cNvPr id="166" name="Oval 165"/>
            <p:cNvSpPr/>
            <p:nvPr/>
          </p:nvSpPr>
          <p:spPr>
            <a:xfrm>
              <a:off x="3200400" y="23622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67" name="Oval 166"/>
            <p:cNvSpPr/>
            <p:nvPr/>
          </p:nvSpPr>
          <p:spPr>
            <a:xfrm>
              <a:off x="3962400" y="23622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68" name="Oval 167"/>
            <p:cNvSpPr/>
            <p:nvPr/>
          </p:nvSpPr>
          <p:spPr>
            <a:xfrm>
              <a:off x="3200400" y="29870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69" name="Oval 168"/>
            <p:cNvSpPr/>
            <p:nvPr/>
          </p:nvSpPr>
          <p:spPr>
            <a:xfrm>
              <a:off x="3962400" y="29870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0" name="Oval 169"/>
            <p:cNvSpPr/>
            <p:nvPr/>
          </p:nvSpPr>
          <p:spPr>
            <a:xfrm>
              <a:off x="3200400" y="35814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1" name="Oval 170"/>
            <p:cNvSpPr/>
            <p:nvPr/>
          </p:nvSpPr>
          <p:spPr>
            <a:xfrm>
              <a:off x="3962400" y="35814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2" name="Oval 171"/>
            <p:cNvSpPr/>
            <p:nvPr/>
          </p:nvSpPr>
          <p:spPr>
            <a:xfrm>
              <a:off x="3200400" y="42062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3" name="Oval 172"/>
            <p:cNvSpPr/>
            <p:nvPr/>
          </p:nvSpPr>
          <p:spPr>
            <a:xfrm>
              <a:off x="3962400" y="42062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4" name="Oval 173"/>
            <p:cNvSpPr/>
            <p:nvPr/>
          </p:nvSpPr>
          <p:spPr>
            <a:xfrm>
              <a:off x="3200400" y="48006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5" name="Oval 174"/>
            <p:cNvSpPr/>
            <p:nvPr/>
          </p:nvSpPr>
          <p:spPr>
            <a:xfrm>
              <a:off x="3962400" y="48006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6" name="Oval 175"/>
            <p:cNvSpPr/>
            <p:nvPr/>
          </p:nvSpPr>
          <p:spPr>
            <a:xfrm>
              <a:off x="3200400" y="54254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7" name="Oval 176"/>
            <p:cNvSpPr/>
            <p:nvPr/>
          </p:nvSpPr>
          <p:spPr>
            <a:xfrm>
              <a:off x="3962400" y="54254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8" name="Oval 177"/>
            <p:cNvSpPr/>
            <p:nvPr/>
          </p:nvSpPr>
          <p:spPr>
            <a:xfrm>
              <a:off x="4724400" y="23622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9" name="Oval 178"/>
            <p:cNvSpPr/>
            <p:nvPr/>
          </p:nvSpPr>
          <p:spPr>
            <a:xfrm>
              <a:off x="5486400" y="23622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0" name="Oval 179"/>
            <p:cNvSpPr/>
            <p:nvPr/>
          </p:nvSpPr>
          <p:spPr>
            <a:xfrm>
              <a:off x="4724400" y="29870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1" name="Oval 180"/>
            <p:cNvSpPr/>
            <p:nvPr/>
          </p:nvSpPr>
          <p:spPr>
            <a:xfrm>
              <a:off x="5486400" y="29870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2" name="Oval 181"/>
            <p:cNvSpPr/>
            <p:nvPr/>
          </p:nvSpPr>
          <p:spPr>
            <a:xfrm>
              <a:off x="4724400" y="35814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3" name="Oval 182"/>
            <p:cNvSpPr/>
            <p:nvPr/>
          </p:nvSpPr>
          <p:spPr>
            <a:xfrm>
              <a:off x="5486400" y="35814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4" name="Oval 183"/>
            <p:cNvSpPr/>
            <p:nvPr/>
          </p:nvSpPr>
          <p:spPr>
            <a:xfrm>
              <a:off x="4724400" y="42062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5" name="Oval 184"/>
            <p:cNvSpPr/>
            <p:nvPr/>
          </p:nvSpPr>
          <p:spPr>
            <a:xfrm>
              <a:off x="5486400" y="42062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6" name="Oval 185"/>
            <p:cNvSpPr/>
            <p:nvPr/>
          </p:nvSpPr>
          <p:spPr>
            <a:xfrm>
              <a:off x="4724400" y="48006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7" name="Oval 186"/>
            <p:cNvSpPr/>
            <p:nvPr/>
          </p:nvSpPr>
          <p:spPr>
            <a:xfrm>
              <a:off x="5486400" y="48006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8" name="Oval 187"/>
            <p:cNvSpPr/>
            <p:nvPr/>
          </p:nvSpPr>
          <p:spPr>
            <a:xfrm>
              <a:off x="4724400" y="54254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9" name="Oval 188"/>
            <p:cNvSpPr/>
            <p:nvPr/>
          </p:nvSpPr>
          <p:spPr>
            <a:xfrm>
              <a:off x="5486400" y="54254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0" name="Oval 189"/>
            <p:cNvSpPr/>
            <p:nvPr/>
          </p:nvSpPr>
          <p:spPr>
            <a:xfrm>
              <a:off x="6187440" y="23622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1" name="Oval 190"/>
            <p:cNvSpPr/>
            <p:nvPr/>
          </p:nvSpPr>
          <p:spPr>
            <a:xfrm>
              <a:off x="6949440" y="23622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2" name="Oval 191"/>
            <p:cNvSpPr/>
            <p:nvPr/>
          </p:nvSpPr>
          <p:spPr>
            <a:xfrm>
              <a:off x="6187440" y="29870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3" name="Oval 192"/>
            <p:cNvSpPr/>
            <p:nvPr/>
          </p:nvSpPr>
          <p:spPr>
            <a:xfrm>
              <a:off x="6949440" y="29870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4" name="Oval 193"/>
            <p:cNvSpPr/>
            <p:nvPr/>
          </p:nvSpPr>
          <p:spPr>
            <a:xfrm>
              <a:off x="6187440" y="35814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5" name="Oval 194"/>
            <p:cNvSpPr/>
            <p:nvPr/>
          </p:nvSpPr>
          <p:spPr>
            <a:xfrm>
              <a:off x="6949440" y="35814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6" name="Oval 195"/>
            <p:cNvSpPr/>
            <p:nvPr/>
          </p:nvSpPr>
          <p:spPr>
            <a:xfrm>
              <a:off x="6187440" y="42062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7" name="Oval 196"/>
            <p:cNvSpPr/>
            <p:nvPr/>
          </p:nvSpPr>
          <p:spPr>
            <a:xfrm>
              <a:off x="6949440" y="42062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8" name="Oval 197"/>
            <p:cNvSpPr/>
            <p:nvPr/>
          </p:nvSpPr>
          <p:spPr>
            <a:xfrm>
              <a:off x="6187440" y="480060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9" name="Oval 198"/>
            <p:cNvSpPr/>
            <p:nvPr/>
          </p:nvSpPr>
          <p:spPr>
            <a:xfrm>
              <a:off x="6949440" y="480060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0" name="Oval 199"/>
            <p:cNvSpPr/>
            <p:nvPr/>
          </p:nvSpPr>
          <p:spPr>
            <a:xfrm>
              <a:off x="6187440" y="5425440"/>
              <a:ext cx="365760" cy="365760"/>
            </a:xfrm>
            <a:prstGeom prst="ellipse">
              <a:avLst/>
            </a:prstGeom>
            <a:solidFill>
              <a:schemeClr val="accent2"/>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1" name="Oval 200"/>
            <p:cNvSpPr/>
            <p:nvPr/>
          </p:nvSpPr>
          <p:spPr>
            <a:xfrm>
              <a:off x="6949440" y="5425440"/>
              <a:ext cx="365760" cy="365760"/>
            </a:xfrm>
            <a:prstGeom prst="ellipse">
              <a:avLst/>
            </a:prstGeom>
            <a:solidFill>
              <a:schemeClr val="tx2">
                <a:lumMod val="60000"/>
                <a:lumOff val="40000"/>
              </a:schemeClr>
            </a:solidFill>
            <a:ln cmpd="sng"/>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Tree>
    <p:extLst>
      <p:ext uri="{BB962C8B-B14F-4D97-AF65-F5344CB8AC3E}">
        <p14:creationId xmlns:p14="http://schemas.microsoft.com/office/powerpoint/2010/main" val="140952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3-coloring a graph</a:t>
            </a:r>
          </a:p>
        </p:txBody>
      </p:sp>
      <p:sp>
        <p:nvSpPr>
          <p:cNvPr id="3" name="Content Placeholder 2"/>
          <p:cNvSpPr>
            <a:spLocks noGrp="1"/>
          </p:cNvSpPr>
          <p:nvPr>
            <p:ph idx="1"/>
          </p:nvPr>
        </p:nvSpPr>
        <p:spPr/>
        <p:txBody>
          <a:bodyPr/>
          <a:lstStyle/>
          <a:p>
            <a:r>
              <a:rPr lang="en-US" dirty="0"/>
              <a:t>2-coloring is easy: it's the same problem as whether or not a graph is bipartite</a:t>
            </a:r>
          </a:p>
          <a:p>
            <a:r>
              <a:rPr lang="en-US" dirty="0"/>
              <a:t>It turns out that seeing if a graph can be colored with only 3 colors is, in fact, </a:t>
            </a:r>
            <a:r>
              <a:rPr lang="en-US" b="1" dirty="0"/>
              <a:t>NP-complete</a:t>
            </a:r>
          </a:p>
          <a:p>
            <a:r>
              <a:rPr lang="en-US" dirty="0"/>
              <a:t>It's interesting (but difficult to prove) that any map where a country is contiguous can be colored with 4 colors</a:t>
            </a:r>
          </a:p>
        </p:txBody>
      </p:sp>
    </p:spTree>
    <p:extLst>
      <p:ext uri="{BB962C8B-B14F-4D97-AF65-F5344CB8AC3E}">
        <p14:creationId xmlns:p14="http://schemas.microsoft.com/office/powerpoint/2010/main" val="212658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3-coloring is NP-complete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1" dirty="0"/>
                  <a:t>Proof:</a:t>
                </a:r>
              </a:p>
              <a:p>
                <a:pPr lvl="1"/>
                <a:r>
                  <a:rPr lang="en-US" dirty="0"/>
                  <a:t>3-color is in NP.</a:t>
                </a:r>
              </a:p>
              <a:p>
                <a:pPr lvl="1"/>
                <a:r>
                  <a:rPr lang="en-US" dirty="0"/>
                  <a:t>We can reduce 3-SAT to 3-coloring.</a:t>
                </a:r>
              </a:p>
              <a:p>
                <a:pPr lvl="1"/>
                <a:r>
                  <a:rPr lang="en-US" dirty="0"/>
                  <a:t>Recall that 3-SAT has variables </a:t>
                </a:r>
                <a:r>
                  <a:rPr lang="en-US" b="1" i="1" dirty="0"/>
                  <a:t>x</a:t>
                </a:r>
                <a:r>
                  <a:rPr lang="en-US" baseline="-25000" dirty="0"/>
                  <a:t>1</a:t>
                </a:r>
                <a:r>
                  <a:rPr lang="en-US" dirty="0"/>
                  <a:t>, </a:t>
                </a:r>
                <a:r>
                  <a:rPr lang="en-US" b="1" i="1" dirty="0"/>
                  <a:t>x</a:t>
                </a:r>
                <a:r>
                  <a:rPr lang="en-US" baseline="-25000" dirty="0"/>
                  <a:t>2</a:t>
                </a:r>
                <a:r>
                  <a:rPr lang="en-US" dirty="0"/>
                  <a:t>,…, </a:t>
                </a:r>
                <a:r>
                  <a:rPr lang="en-US" b="1" i="1" dirty="0" err="1"/>
                  <a:t>x</a:t>
                </a:r>
                <a:r>
                  <a:rPr lang="en-US" b="1" i="1" baseline="-25000" dirty="0" err="1"/>
                  <a:t>n</a:t>
                </a:r>
                <a:r>
                  <a:rPr lang="en-US" dirty="0"/>
                  <a:t> and clauses </a:t>
                </a:r>
                <a:r>
                  <a:rPr lang="en-US" b="1" i="1" dirty="0"/>
                  <a:t>C</a:t>
                </a:r>
                <a:r>
                  <a:rPr lang="en-US" baseline="-25000" dirty="0"/>
                  <a:t>1</a:t>
                </a:r>
                <a:r>
                  <a:rPr lang="en-US" dirty="0"/>
                  <a:t>,</a:t>
                </a:r>
                <a:r>
                  <a:rPr lang="en-US" b="1" i="1" dirty="0"/>
                  <a:t>C</a:t>
                </a:r>
                <a:r>
                  <a:rPr lang="en-US" baseline="-25000" dirty="0"/>
                  <a:t>2</a:t>
                </a:r>
                <a:r>
                  <a:rPr lang="en-US" dirty="0"/>
                  <a:t>,…,</a:t>
                </a:r>
                <a:r>
                  <a:rPr lang="en-US" b="1" i="1" dirty="0"/>
                  <a:t>C</a:t>
                </a:r>
                <a:r>
                  <a:rPr lang="en-US" b="1" i="1" baseline="-25000" dirty="0"/>
                  <a:t>k</a:t>
                </a:r>
                <a:r>
                  <a:rPr lang="en-US" dirty="0"/>
                  <a:t>.</a:t>
                </a:r>
              </a:p>
              <a:p>
                <a:pPr lvl="1"/>
                <a:r>
                  <a:rPr lang="en-US" dirty="0"/>
                  <a:t>Create graph nodes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oMath>
                </a14:m>
                <a:r>
                  <a:rPr lang="en-US" dirty="0"/>
                  <a:t> and </a:t>
                </a:r>
                <a14:m>
                  <m:oMath xmlns:m="http://schemas.openxmlformats.org/officeDocument/2006/math">
                    <m:acc>
                      <m:accPr>
                        <m:chr m:val="̅"/>
                        <m:ctrlPr>
                          <a:rPr lang="en-US" i="1" smtClean="0">
                            <a:latin typeface="Cambria Math" panose="02040503050406030204" pitchFamily="18" charset="0"/>
                          </a:rPr>
                        </m:ctrlPr>
                      </m:accPr>
                      <m:e>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e>
                    </m:acc>
                  </m:oMath>
                </a14:m>
                <a:r>
                  <a:rPr lang="en-US" dirty="0"/>
                  <a:t> for variable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oMath>
                </a14:m>
                <a:r>
                  <a:rPr lang="en-US" dirty="0"/>
                  <a:t> and its negation </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b="0" i="1" smtClean="0">
                                <a:latin typeface="Cambria Math" panose="02040503050406030204" pitchFamily="18" charset="0"/>
                              </a:rPr>
                              <m:t>𝑥</m:t>
                            </m:r>
                          </m:e>
                          <m:sub>
                            <m:r>
                              <a:rPr lang="en-US" i="1">
                                <a:latin typeface="Cambria Math" panose="02040503050406030204" pitchFamily="18" charset="0"/>
                              </a:rPr>
                              <m:t>𝑖</m:t>
                            </m:r>
                          </m:sub>
                        </m:sSub>
                      </m:e>
                    </m:acc>
                  </m:oMath>
                </a14:m>
                <a:r>
                  <a:rPr lang="en-US" dirty="0"/>
                  <a:t>.</a:t>
                </a:r>
              </a:p>
              <a:p>
                <a:pPr lvl="1"/>
                <a:r>
                  <a:rPr lang="en-US" dirty="0"/>
                  <a:t>We create three special nodes </a:t>
                </a:r>
                <a:r>
                  <a:rPr lang="en-US" b="1" i="1" dirty="0"/>
                  <a:t>T</a:t>
                </a:r>
                <a:r>
                  <a:rPr lang="en-US" dirty="0"/>
                  <a:t>, </a:t>
                </a:r>
                <a:r>
                  <a:rPr lang="en-US" b="1" i="1" dirty="0"/>
                  <a:t>F</a:t>
                </a:r>
                <a:r>
                  <a:rPr lang="en-US" dirty="0"/>
                  <a:t>, and </a:t>
                </a:r>
                <a:r>
                  <a:rPr lang="en-US" b="1" i="1" dirty="0"/>
                  <a:t>B</a:t>
                </a:r>
                <a:r>
                  <a:rPr lang="en-US" dirty="0"/>
                  <a:t> for true, false, and base.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037" b="-395"/>
                </a:stretch>
              </a:blipFill>
            </p:spPr>
            <p:txBody>
              <a:bodyPr/>
              <a:lstStyle/>
              <a:p>
                <a:r>
                  <a:rPr lang="en-US">
                    <a:noFill/>
                  </a:rPr>
                  <a:t> </a:t>
                </a:r>
              </a:p>
            </p:txBody>
          </p:sp>
        </mc:Fallback>
      </mc:AlternateContent>
    </p:spTree>
    <p:extLst>
      <p:ext uri="{BB962C8B-B14F-4D97-AF65-F5344CB8AC3E}">
        <p14:creationId xmlns:p14="http://schemas.microsoft.com/office/powerpoint/2010/main" val="171502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Join every pair of nodes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oMath>
                </a14:m>
                <a:r>
                  <a:rPr lang="en-US" dirty="0"/>
                  <a:t> and </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e>
                    </m:acc>
                  </m:oMath>
                </a14:m>
                <a:r>
                  <a:rPr lang="en-US" dirty="0"/>
                  <a:t> with an edge and join both to </a:t>
                </a:r>
                <a:r>
                  <a:rPr lang="en-US" b="1" i="1" dirty="0"/>
                  <a:t>B</a:t>
                </a:r>
                <a:r>
                  <a:rPr lang="en-US" dirty="0"/>
                  <a:t>, forming triangles.</a:t>
                </a:r>
              </a:p>
              <a:p>
                <a:r>
                  <a:rPr lang="en-US" dirty="0"/>
                  <a:t>Join </a:t>
                </a:r>
                <a:r>
                  <a:rPr lang="en-US" b="1" i="1" dirty="0"/>
                  <a:t>T</a:t>
                </a:r>
                <a:r>
                  <a:rPr lang="en-US" dirty="0"/>
                  <a:t>, </a:t>
                </a:r>
                <a:r>
                  <a:rPr lang="en-US" b="1" i="1" dirty="0"/>
                  <a:t>F</a:t>
                </a:r>
                <a:r>
                  <a:rPr lang="en-US" dirty="0"/>
                  <a:t>, and </a:t>
                </a:r>
                <a:r>
                  <a:rPr lang="en-US" b="1" i="1" dirty="0"/>
                  <a:t>B</a:t>
                </a:r>
                <a:r>
                  <a:rPr lang="en-US" dirty="0"/>
                  <a:t> with edges, forming another triangle.</a:t>
                </a:r>
              </a:p>
              <a:p>
                <a:r>
                  <a:rPr lang="en-US" dirty="0"/>
                  <a:t>Note  that in any 3-coloring of </a:t>
                </a:r>
                <a:r>
                  <a:rPr lang="en-US" b="1" i="1" dirty="0"/>
                  <a:t>G</a:t>
                </a:r>
                <a:r>
                  <a:rPr lang="en-US" dirty="0"/>
                  <a:t>, nodes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oMath>
                </a14:m>
                <a:r>
                  <a:rPr lang="en-US" dirty="0"/>
                  <a:t> and </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e>
                    </m:acc>
                  </m:oMath>
                </a14:m>
                <a:r>
                  <a:rPr lang="en-US" dirty="0"/>
                  <a:t> must get different colors and must be different from </a:t>
                </a:r>
                <a:r>
                  <a:rPr lang="en-US" b="1" i="1" dirty="0"/>
                  <a:t>B</a:t>
                </a:r>
                <a:r>
                  <a:rPr lang="en-US" dirty="0"/>
                  <a:t>.</a:t>
                </a:r>
              </a:p>
              <a:p>
                <a:r>
                  <a:rPr lang="en-US" dirty="0"/>
                  <a:t>Also, </a:t>
                </a:r>
                <a:r>
                  <a:rPr lang="en-US" b="1" i="1" dirty="0"/>
                  <a:t>T</a:t>
                </a:r>
                <a:r>
                  <a:rPr lang="en-US" dirty="0"/>
                  <a:t>, </a:t>
                </a:r>
                <a:r>
                  <a:rPr lang="en-US" b="1" i="1" dirty="0"/>
                  <a:t>F</a:t>
                </a:r>
                <a:r>
                  <a:rPr lang="en-US" dirty="0"/>
                  <a:t>, and </a:t>
                </a:r>
                <a:r>
                  <a:rPr lang="en-US" b="1" i="1" dirty="0"/>
                  <a:t>B</a:t>
                </a:r>
                <a:r>
                  <a:rPr lang="en-US" dirty="0"/>
                  <a:t> must get all three colors in some permutation.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527" b="-2240"/>
                </a:stretch>
              </a:blipFill>
            </p:spPr>
            <p:txBody>
              <a:bodyPr/>
              <a:lstStyle/>
              <a:p>
                <a:r>
                  <a:rPr lang="en-US">
                    <a:noFill/>
                  </a:rPr>
                  <a:t> </a:t>
                </a:r>
              </a:p>
            </p:txBody>
          </p:sp>
        </mc:Fallback>
      </mc:AlternateContent>
    </p:spTree>
    <p:extLst>
      <p:ext uri="{BB962C8B-B14F-4D97-AF65-F5344CB8AC3E}">
        <p14:creationId xmlns:p14="http://schemas.microsoft.com/office/powerpoint/2010/main" val="16888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775192"/>
                <a:ext cx="10972800" cy="2106246"/>
              </a:xfrm>
            </p:spPr>
            <p:txBody>
              <a:bodyPr>
                <a:normAutofit fontScale="85000" lnSpcReduction="10000"/>
              </a:bodyPr>
              <a:lstStyle/>
              <a:p>
                <a:r>
                  <a:rPr lang="en-US" dirty="0"/>
                  <a:t>Consider a clause like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acc>
                      <m:accPr>
                        <m:chr m:val="̅"/>
                        <m:ctrlPr>
                          <a:rPr lang="en-US" i="1">
                            <a:latin typeface="Cambria Math" panose="02040503050406030204" pitchFamily="18" charset="0"/>
                            <a:ea typeface="Cambria Math" panose="02040503050406030204" pitchFamily="18" charset="0"/>
                          </a:rPr>
                        </m:ctrlPr>
                      </m:acc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2</m:t>
                            </m:r>
                          </m:sub>
                        </m:sSub>
                      </m:e>
                    </m:acc>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3</m:t>
                        </m:r>
                      </m:sub>
                    </m:sSub>
                  </m:oMath>
                </a14:m>
                <a:endParaRPr lang="en-US" dirty="0"/>
              </a:p>
              <a:p>
                <a:r>
                  <a:rPr lang="en-US" dirty="0"/>
                  <a:t>We want this to mean, at least one of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1</m:t>
                        </m:r>
                      </m:sub>
                    </m:sSub>
                  </m:oMath>
                </a14:m>
                <a:r>
                  <a:rPr lang="en-US" dirty="0"/>
                  <a:t>, </a:t>
                </a:r>
                <a14:m>
                  <m:oMath xmlns:m="http://schemas.openxmlformats.org/officeDocument/2006/math">
                    <m:acc>
                      <m:accPr>
                        <m:chr m:val="̅"/>
                        <m:ctrlPr>
                          <a:rPr lang="en-US" i="1">
                            <a:latin typeface="Cambria Math" panose="02040503050406030204" pitchFamily="18" charset="0"/>
                            <a:ea typeface="Cambria Math" panose="02040503050406030204" pitchFamily="18" charset="0"/>
                          </a:rPr>
                        </m:ctrlPr>
                      </m:accPr>
                      <m:e>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𝑣</m:t>
                            </m:r>
                          </m:e>
                          <m:sub>
                            <m:r>
                              <a:rPr lang="en-US" i="1">
                                <a:latin typeface="Cambria Math" panose="02040503050406030204" pitchFamily="18" charset="0"/>
                                <a:ea typeface="Cambria Math" panose="02040503050406030204" pitchFamily="18" charset="0"/>
                              </a:rPr>
                              <m:t>2</m:t>
                            </m:r>
                          </m:sub>
                        </m:sSub>
                      </m:e>
                    </m:acc>
                  </m:oMath>
                </a14:m>
                <a:r>
                  <a:rPr lang="en-US" dirty="0"/>
                  <a:t>, and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3</m:t>
                        </m:r>
                      </m:sub>
                    </m:sSub>
                  </m:oMath>
                </a14:m>
                <a:r>
                  <a:rPr lang="en-US" dirty="0"/>
                  <a:t> gets the same color as </a:t>
                </a:r>
                <a:r>
                  <a:rPr lang="en-US" b="1" i="1" dirty="0"/>
                  <a:t>T</a:t>
                </a:r>
              </a:p>
              <a:p>
                <a:r>
                  <a:rPr lang="en-US" dirty="0"/>
                  <a:t>For every clause, we attach a special six node subgraph that forces the top node to be none of the three colors unless one of the variables is true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775192"/>
                <a:ext cx="10972800" cy="2106246"/>
              </a:xfrm>
              <a:blipFill>
                <a:blip r:embed="rId2"/>
                <a:stretch>
                  <a:fillRect t="-2312" b="-2023"/>
                </a:stretch>
              </a:blipFill>
            </p:spPr>
            <p:txBody>
              <a:bodyPr/>
              <a:lstStyle/>
              <a:p>
                <a:r>
                  <a:rPr lang="en-US">
                    <a:noFill/>
                  </a:rPr>
                  <a:t> </a:t>
                </a:r>
              </a:p>
            </p:txBody>
          </p:sp>
        </mc:Fallback>
      </mc:AlternateContent>
      <p:sp>
        <p:nvSpPr>
          <p:cNvPr id="4" name="Oval 3"/>
          <p:cNvSpPr/>
          <p:nvPr/>
        </p:nvSpPr>
        <p:spPr>
          <a:xfrm>
            <a:off x="5645935" y="3886200"/>
            <a:ext cx="434738" cy="434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72247" y="4320938"/>
            <a:ext cx="434738" cy="434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472247" y="5103465"/>
            <a:ext cx="434738" cy="434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645935" y="4750240"/>
            <a:ext cx="434738" cy="434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890268" y="4315503"/>
            <a:ext cx="434738" cy="434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890268" y="5103465"/>
            <a:ext cx="434738" cy="434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Oval 9"/>
              <p:cNvSpPr/>
              <p:nvPr/>
            </p:nvSpPr>
            <p:spPr>
              <a:xfrm>
                <a:off x="6408270" y="5344249"/>
                <a:ext cx="434738" cy="4347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2</m:t>
                              </m:r>
                            </m:sub>
                          </m:sSub>
                        </m:e>
                      </m:acc>
                    </m:oMath>
                  </m:oMathPara>
                </a14:m>
                <a:endParaRPr lang="en-US" dirty="0"/>
              </a:p>
            </p:txBody>
          </p:sp>
        </mc:Choice>
        <mc:Fallback xmlns="">
          <p:sp>
            <p:nvSpPr>
              <p:cNvPr id="10" name="Oval 9"/>
              <p:cNvSpPr>
                <a:spLocks noRot="1" noChangeAspect="1" noMove="1" noResize="1" noEditPoints="1" noAdjustHandles="1" noChangeArrowheads="1" noChangeShapeType="1" noTextEdit="1"/>
              </p:cNvSpPr>
              <p:nvPr/>
            </p:nvSpPr>
            <p:spPr>
              <a:xfrm>
                <a:off x="6408270" y="5344249"/>
                <a:ext cx="434738" cy="434738"/>
              </a:xfrm>
              <a:prstGeom prst="ellipse">
                <a:avLst/>
              </a:prstGeom>
              <a:blipFill>
                <a:blip r:embed="rId3"/>
                <a:stretch>
                  <a:fillRect/>
                </a:stretch>
              </a:blipFill>
            </p:spPr>
            <p:txBody>
              <a:bodyPr/>
              <a:lstStyle/>
              <a:p>
                <a:r>
                  <a:rPr lang="en-US">
                    <a:noFill/>
                  </a:rPr>
                  <a:t> </a:t>
                </a:r>
              </a:p>
            </p:txBody>
          </p:sp>
        </mc:Fallback>
      </mc:AlternateContent>
      <p:sp>
        <p:nvSpPr>
          <p:cNvPr id="11" name="Oval 10"/>
          <p:cNvSpPr/>
          <p:nvPr/>
        </p:nvSpPr>
        <p:spPr>
          <a:xfrm>
            <a:off x="5645935" y="6042262"/>
            <a:ext cx="434738" cy="4347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i="1" dirty="0"/>
              <a:t>T</a:t>
            </a:r>
          </a:p>
        </p:txBody>
      </p:sp>
      <mc:AlternateContent xmlns:mc="http://schemas.openxmlformats.org/markup-compatibility/2006" xmlns:a14="http://schemas.microsoft.com/office/drawing/2010/main">
        <mc:Choice Requires="a14">
          <p:sp>
            <p:nvSpPr>
              <p:cNvPr id="12" name="Oval 11"/>
              <p:cNvSpPr/>
              <p:nvPr/>
            </p:nvSpPr>
            <p:spPr>
              <a:xfrm>
                <a:off x="2428877" y="6042262"/>
                <a:ext cx="434738" cy="4347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1</m:t>
                          </m:r>
                        </m:sub>
                      </m:sSub>
                    </m:oMath>
                  </m:oMathPara>
                </a14:m>
                <a:endParaRPr lang="en-US" dirty="0"/>
              </a:p>
            </p:txBody>
          </p:sp>
        </mc:Choice>
        <mc:Fallback xmlns="">
          <p:sp>
            <p:nvSpPr>
              <p:cNvPr id="12" name="Oval 11"/>
              <p:cNvSpPr>
                <a:spLocks noRot="1" noChangeAspect="1" noMove="1" noResize="1" noEditPoints="1" noAdjustHandles="1" noChangeArrowheads="1" noChangeShapeType="1" noTextEdit="1"/>
              </p:cNvSpPr>
              <p:nvPr/>
            </p:nvSpPr>
            <p:spPr>
              <a:xfrm>
                <a:off x="2428877" y="6042262"/>
                <a:ext cx="434738" cy="434738"/>
              </a:xfrm>
              <a:prstGeom prst="ellipse">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Oval 12"/>
              <p:cNvSpPr/>
              <p:nvPr/>
            </p:nvSpPr>
            <p:spPr>
              <a:xfrm>
                <a:off x="7890268" y="6042262"/>
                <a:ext cx="434738" cy="4347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3</m:t>
                          </m:r>
                        </m:sub>
                      </m:sSub>
                    </m:oMath>
                  </m:oMathPara>
                </a14:m>
                <a:endParaRPr lang="en-US" dirty="0"/>
              </a:p>
            </p:txBody>
          </p:sp>
        </mc:Choice>
        <mc:Fallback xmlns="">
          <p:sp>
            <p:nvSpPr>
              <p:cNvPr id="13" name="Oval 12"/>
              <p:cNvSpPr>
                <a:spLocks noRot="1" noChangeAspect="1" noMove="1" noResize="1" noEditPoints="1" noAdjustHandles="1" noChangeArrowheads="1" noChangeShapeType="1" noTextEdit="1"/>
              </p:cNvSpPr>
              <p:nvPr/>
            </p:nvSpPr>
            <p:spPr>
              <a:xfrm>
                <a:off x="7890268" y="6042262"/>
                <a:ext cx="434738" cy="434738"/>
              </a:xfrm>
              <a:prstGeom prst="ellipse">
                <a:avLst/>
              </a:prstGeom>
              <a:blipFill>
                <a:blip r:embed="rId5"/>
                <a:stretch>
                  <a:fillRect/>
                </a:stretch>
              </a:blipFill>
            </p:spPr>
            <p:txBody>
              <a:bodyPr/>
              <a:lstStyle/>
              <a:p>
                <a:r>
                  <a:rPr lang="en-US">
                    <a:noFill/>
                  </a:rPr>
                  <a:t> </a:t>
                </a:r>
              </a:p>
            </p:txBody>
          </p:sp>
        </mc:Fallback>
      </mc:AlternateContent>
      <p:sp>
        <p:nvSpPr>
          <p:cNvPr id="14" name="Oval 13"/>
          <p:cNvSpPr/>
          <p:nvPr/>
        </p:nvSpPr>
        <p:spPr>
          <a:xfrm>
            <a:off x="9699862" y="6042262"/>
            <a:ext cx="434738" cy="4347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i="1" dirty="0"/>
              <a:t>F</a:t>
            </a:r>
          </a:p>
        </p:txBody>
      </p:sp>
      <p:cxnSp>
        <p:nvCxnSpPr>
          <p:cNvPr id="17" name="Straight Connector 16"/>
          <p:cNvCxnSpPr>
            <a:stCxn id="12" idx="7"/>
            <a:endCxn id="6" idx="3"/>
          </p:cNvCxnSpPr>
          <p:nvPr/>
        </p:nvCxnSpPr>
        <p:spPr>
          <a:xfrm flipV="1">
            <a:off x="2799949" y="5474538"/>
            <a:ext cx="735964" cy="6313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0"/>
            <a:endCxn id="5" idx="4"/>
          </p:cNvCxnSpPr>
          <p:nvPr/>
        </p:nvCxnSpPr>
        <p:spPr>
          <a:xfrm flipV="1">
            <a:off x="3689616" y="4755677"/>
            <a:ext cx="0" cy="3477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4" idx="2"/>
          </p:cNvCxnSpPr>
          <p:nvPr/>
        </p:nvCxnSpPr>
        <p:spPr>
          <a:xfrm flipV="1">
            <a:off x="3906985" y="4103569"/>
            <a:ext cx="1738950" cy="4347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1"/>
            <a:endCxn id="5" idx="5"/>
          </p:cNvCxnSpPr>
          <p:nvPr/>
        </p:nvCxnSpPr>
        <p:spPr>
          <a:xfrm flipH="1" flipV="1">
            <a:off x="3843319" y="4692010"/>
            <a:ext cx="1866282" cy="1413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6" idx="5"/>
            <a:endCxn id="11" idx="2"/>
          </p:cNvCxnSpPr>
          <p:nvPr/>
        </p:nvCxnSpPr>
        <p:spPr>
          <a:xfrm>
            <a:off x="3843319" y="5474537"/>
            <a:ext cx="1802616" cy="7850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0"/>
            <a:endCxn id="7" idx="4"/>
          </p:cNvCxnSpPr>
          <p:nvPr/>
        </p:nvCxnSpPr>
        <p:spPr>
          <a:xfrm flipV="1">
            <a:off x="5863304" y="5184978"/>
            <a:ext cx="0" cy="857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7" idx="0"/>
            <a:endCxn id="4" idx="4"/>
          </p:cNvCxnSpPr>
          <p:nvPr/>
        </p:nvCxnSpPr>
        <p:spPr>
          <a:xfrm flipV="1">
            <a:off x="5863304" y="4320938"/>
            <a:ext cx="0" cy="4293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1"/>
            <a:endCxn id="7" idx="5"/>
          </p:cNvCxnSpPr>
          <p:nvPr/>
        </p:nvCxnSpPr>
        <p:spPr>
          <a:xfrm flipH="1" flipV="1">
            <a:off x="6017008" y="5121313"/>
            <a:ext cx="454929" cy="2866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1" idx="6"/>
            <a:endCxn id="9" idx="3"/>
          </p:cNvCxnSpPr>
          <p:nvPr/>
        </p:nvCxnSpPr>
        <p:spPr>
          <a:xfrm flipV="1">
            <a:off x="6080674" y="5474537"/>
            <a:ext cx="1873261" cy="7850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 idx="4"/>
            <a:endCxn id="9" idx="0"/>
          </p:cNvCxnSpPr>
          <p:nvPr/>
        </p:nvCxnSpPr>
        <p:spPr>
          <a:xfrm>
            <a:off x="8107637" y="4750241"/>
            <a:ext cx="0" cy="3532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 idx="6"/>
            <a:endCxn id="8" idx="2"/>
          </p:cNvCxnSpPr>
          <p:nvPr/>
        </p:nvCxnSpPr>
        <p:spPr>
          <a:xfrm>
            <a:off x="6080674" y="4103570"/>
            <a:ext cx="1809595" cy="4293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3" idx="0"/>
            <a:endCxn id="9" idx="4"/>
          </p:cNvCxnSpPr>
          <p:nvPr/>
        </p:nvCxnSpPr>
        <p:spPr>
          <a:xfrm flipV="1">
            <a:off x="8107637" y="5538204"/>
            <a:ext cx="0" cy="5040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4" idx="1"/>
            <a:endCxn id="8" idx="5"/>
          </p:cNvCxnSpPr>
          <p:nvPr/>
        </p:nvCxnSpPr>
        <p:spPr>
          <a:xfrm flipH="1" flipV="1">
            <a:off x="8261340" y="4686576"/>
            <a:ext cx="1502188" cy="14193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11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a:t>A 3-SAT instance is </a:t>
                </a:r>
                <a:r>
                  <a:rPr lang="en-US" dirty="0" err="1"/>
                  <a:t>satisfiable</a:t>
                </a:r>
                <a:r>
                  <a:rPr lang="en-US" dirty="0"/>
                  <a:t> if and only if </a:t>
                </a:r>
                <a:r>
                  <a:rPr lang="en-US" b="1" i="1" dirty="0"/>
                  <a:t>G</a:t>
                </a:r>
                <a:r>
                  <a:rPr lang="en-US" dirty="0"/>
                  <a:t> has a 3-coloring.</a:t>
                </a:r>
              </a:p>
              <a:p>
                <a:pPr lvl="1"/>
                <a:r>
                  <a:rPr lang="en-US" dirty="0"/>
                  <a:t>Suppose that the 3-SAT instance is </a:t>
                </a:r>
                <a:r>
                  <a:rPr lang="en-US" dirty="0" err="1"/>
                  <a:t>satisfiable</a:t>
                </a:r>
                <a:r>
                  <a:rPr lang="en-US" dirty="0"/>
                  <a:t>. Color </a:t>
                </a:r>
                <a:r>
                  <a:rPr lang="en-US" b="1" i="1" dirty="0"/>
                  <a:t>T</a:t>
                </a:r>
                <a:r>
                  <a:rPr lang="en-US" dirty="0"/>
                  <a:t>, </a:t>
                </a:r>
                <a:r>
                  <a:rPr lang="en-US" b="1" i="1" dirty="0"/>
                  <a:t>F</a:t>
                </a:r>
                <a:r>
                  <a:rPr lang="en-US" dirty="0"/>
                  <a:t>, and </a:t>
                </a:r>
                <a:r>
                  <a:rPr lang="en-US" b="1" i="1" dirty="0"/>
                  <a:t>B</a:t>
                </a:r>
                <a:r>
                  <a:rPr lang="en-US" dirty="0"/>
                  <a:t> arbitrarily with the three colors. For every </a:t>
                </a:r>
                <a:r>
                  <a:rPr lang="en-US" b="1" i="1" dirty="0" err="1"/>
                  <a:t>i</a:t>
                </a:r>
                <a:r>
                  <a:rPr lang="en-US" dirty="0"/>
                  <a:t>, color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oMath>
                </a14:m>
                <a:r>
                  <a:rPr lang="en-US" dirty="0"/>
                  <a:t> the </a:t>
                </a:r>
                <a:r>
                  <a:rPr lang="en-US" b="1" i="1" dirty="0"/>
                  <a:t>T</a:t>
                </a:r>
                <a:r>
                  <a:rPr lang="en-US" dirty="0"/>
                  <a:t> color if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oMath>
                </a14:m>
                <a:r>
                  <a:rPr lang="en-US" dirty="0"/>
                  <a:t> is true and the </a:t>
                </a:r>
                <a:r>
                  <a:rPr lang="en-US" b="1" i="1" dirty="0"/>
                  <a:t>F</a:t>
                </a:r>
                <a:r>
                  <a:rPr lang="en-US" dirty="0"/>
                  <a:t> color if </a:t>
                </a:r>
                <a14:m>
                  <m:oMath xmlns:m="http://schemas.openxmlformats.org/officeDocument/2006/math">
                    <m:acc>
                      <m:accPr>
                        <m:chr m:val="̅"/>
                        <m:ctrlPr>
                          <a:rPr lang="en-US" i="1" smtClean="0">
                            <a:latin typeface="Cambria Math" panose="02040503050406030204" pitchFamily="18" charset="0"/>
                          </a:rPr>
                        </m:ctrlPr>
                      </m:accPr>
                      <m:e>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acc>
                  </m:oMath>
                </a14:m>
                <a:r>
                  <a:rPr lang="en-US" dirty="0"/>
                  <a:t> is true.  Color </a:t>
                </a:r>
                <a14:m>
                  <m:oMath xmlns:m="http://schemas.openxmlformats.org/officeDocument/2006/math">
                    <m:acc>
                      <m:accPr>
                        <m:chr m:val="̅"/>
                        <m:ctrlPr>
                          <a:rPr lang="en-US" i="1">
                            <a:latin typeface="Cambria Math" panose="02040503050406030204" pitchFamily="18" charset="0"/>
                          </a:rPr>
                        </m:ctrlPr>
                      </m:accPr>
                      <m:e>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i="1">
                                <a:latin typeface="Cambria Math" panose="02040503050406030204" pitchFamily="18" charset="0"/>
                              </a:rPr>
                              <m:t>𝑖</m:t>
                            </m:r>
                          </m:sub>
                        </m:sSub>
                      </m:e>
                    </m:acc>
                  </m:oMath>
                </a14:m>
                <a:r>
                  <a:rPr lang="en-US" dirty="0"/>
                  <a:t> the only available color.  Since at least one term in each clause is true, we can color the six-node clause graph.</a:t>
                </a:r>
              </a:p>
              <a:p>
                <a:pPr lvl="1"/>
                <a:r>
                  <a:rPr lang="en-US" dirty="0"/>
                  <a:t>Suppose that the graph has a 3-coloring. Each node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oMath>
                </a14:m>
                <a:r>
                  <a:rPr lang="en-US" dirty="0"/>
                  <a:t> is assigned either the </a:t>
                </a:r>
                <a:r>
                  <a:rPr lang="en-US" b="1" i="1" dirty="0"/>
                  <a:t>T</a:t>
                </a:r>
                <a:r>
                  <a:rPr lang="en-US" dirty="0"/>
                  <a:t> color or the </a:t>
                </a:r>
                <a:r>
                  <a:rPr lang="en-US" b="1" i="1" dirty="0"/>
                  <a:t>F</a:t>
                </a:r>
                <a:r>
                  <a:rPr lang="en-US" dirty="0"/>
                  <a:t> color. Set the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oMath>
                </a14:m>
                <a:r>
                  <a:rPr lang="en-US" dirty="0"/>
                  <a:t> variable accordingly.  It must be the case that at least one term in each clause has the value 1.  Otherwise, all of the corresponding nodes in the clause subgraph will have the </a:t>
                </a:r>
                <a:r>
                  <a:rPr lang="en-US" b="1" i="1" dirty="0"/>
                  <a:t>F</a:t>
                </a:r>
                <a:r>
                  <a:rPr lang="en-US" dirty="0"/>
                  <a:t> color, which precludes a 3-coloring.</a:t>
                </a:r>
              </a:p>
              <a:p>
                <a:pPr marL="118872" indent="0">
                  <a:buNone/>
                </a:pP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56" t="-1581" r="-1278"/>
                </a:stretch>
              </a:blipFill>
            </p:spPr>
            <p:txBody>
              <a:bodyPr/>
              <a:lstStyle/>
              <a:p>
                <a:r>
                  <a:rPr lang="en-US">
                    <a:noFill/>
                  </a:rPr>
                  <a:t> </a:t>
                </a:r>
              </a:p>
            </p:txBody>
          </p:sp>
        </mc:Fallback>
      </mc:AlternateContent>
    </p:spTree>
    <p:extLst>
      <p:ext uri="{BB962C8B-B14F-4D97-AF65-F5344CB8AC3E}">
        <p14:creationId xmlns:p14="http://schemas.microsoft.com/office/powerpoint/2010/main" val="183732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k</a:t>
            </a:r>
            <a:r>
              <a:rPr lang="en-US" dirty="0"/>
              <a:t>-coloring is NP-complete</a:t>
            </a:r>
          </a:p>
        </p:txBody>
      </p:sp>
      <p:sp>
        <p:nvSpPr>
          <p:cNvPr id="3" name="Content Placeholder 2"/>
          <p:cNvSpPr>
            <a:spLocks noGrp="1"/>
          </p:cNvSpPr>
          <p:nvPr>
            <p:ph idx="1"/>
          </p:nvPr>
        </p:nvSpPr>
        <p:spPr/>
        <p:txBody>
          <a:bodyPr/>
          <a:lstStyle/>
          <a:p>
            <a:r>
              <a:rPr lang="en-US" dirty="0"/>
              <a:t>It's an easy reduction from 3-coloring to </a:t>
            </a:r>
            <a:r>
              <a:rPr lang="en-US" b="1" i="1" dirty="0"/>
              <a:t>k</a:t>
            </a:r>
            <a:r>
              <a:rPr lang="en-US" dirty="0"/>
              <a:t>-coloring.</a:t>
            </a:r>
          </a:p>
          <a:p>
            <a:r>
              <a:rPr lang="en-US" dirty="0"/>
              <a:t>Just take a graph and add </a:t>
            </a:r>
            <a:r>
              <a:rPr lang="en-US" b="1" i="1" dirty="0"/>
              <a:t>k</a:t>
            </a:r>
            <a:r>
              <a:rPr lang="en-US" dirty="0"/>
              <a:t> – 3 nodes.</a:t>
            </a:r>
          </a:p>
          <a:p>
            <a:r>
              <a:rPr lang="en-US" dirty="0"/>
              <a:t>Connect them to </a:t>
            </a:r>
            <a:r>
              <a:rPr lang="en-US" b="1" dirty="0"/>
              <a:t>all</a:t>
            </a:r>
            <a:r>
              <a:rPr lang="en-US" dirty="0"/>
              <a:t> other nodes (including each other).</a:t>
            </a:r>
          </a:p>
          <a:p>
            <a:r>
              <a:rPr lang="en-US" dirty="0"/>
              <a:t>The graph will be </a:t>
            </a:r>
            <a:r>
              <a:rPr lang="en-US" b="1" i="1" dirty="0"/>
              <a:t>k</a:t>
            </a:r>
            <a:r>
              <a:rPr lang="en-US" dirty="0"/>
              <a:t>-colorable if and only if the original graph was 3-colorable.</a:t>
            </a:r>
          </a:p>
        </p:txBody>
      </p:sp>
    </p:spTree>
    <p:extLst>
      <p:ext uri="{BB962C8B-B14F-4D97-AF65-F5344CB8AC3E}">
        <p14:creationId xmlns:p14="http://schemas.microsoft.com/office/powerpoint/2010/main" val="345488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Subset sum is NP-complete</a:t>
            </a:r>
          </a:p>
        </p:txBody>
      </p:sp>
      <p:sp>
        <p:nvSpPr>
          <p:cNvPr id="3" name="Content Placeholder 2"/>
          <p:cNvSpPr>
            <a:spLocks noGrp="1"/>
          </p:cNvSpPr>
          <p:nvPr>
            <p:ph idx="1"/>
          </p:nvPr>
        </p:nvSpPr>
        <p:spPr/>
        <p:txBody>
          <a:bodyPr/>
          <a:lstStyle/>
          <a:p>
            <a:r>
              <a:rPr lang="en-US" dirty="0"/>
              <a:t>Given natural numbers </a:t>
            </a:r>
            <a:r>
              <a:rPr lang="en-US" b="1" i="1" dirty="0"/>
              <a:t>w</a:t>
            </a:r>
            <a:r>
              <a:rPr lang="en-US" baseline="-25000" dirty="0"/>
              <a:t>1</a:t>
            </a:r>
            <a:r>
              <a:rPr lang="en-US" dirty="0"/>
              <a:t>,</a:t>
            </a:r>
            <a:r>
              <a:rPr lang="en-US" b="1" i="1" dirty="0"/>
              <a:t>w</a:t>
            </a:r>
            <a:r>
              <a:rPr lang="en-US" baseline="-25000" dirty="0"/>
              <a:t>2</a:t>
            </a:r>
            <a:r>
              <a:rPr lang="en-US" dirty="0"/>
              <a:t>,…,</a:t>
            </a:r>
            <a:r>
              <a:rPr lang="en-US" b="1" i="1" dirty="0" err="1"/>
              <a:t>w</a:t>
            </a:r>
            <a:r>
              <a:rPr lang="en-US" b="1" i="1" baseline="-25000" dirty="0" err="1"/>
              <a:t>n</a:t>
            </a:r>
            <a:r>
              <a:rPr lang="en-US" dirty="0"/>
              <a:t> and a target </a:t>
            </a:r>
            <a:r>
              <a:rPr lang="en-US" b="1" i="1" dirty="0"/>
              <a:t>W</a:t>
            </a:r>
            <a:r>
              <a:rPr lang="en-US" dirty="0"/>
              <a:t>, can you find a subset of your numbers that adds up to exactly </a:t>
            </a:r>
            <a:r>
              <a:rPr lang="en-US" b="1" i="1" dirty="0"/>
              <a:t>W</a:t>
            </a:r>
            <a:r>
              <a:rPr lang="en-US" dirty="0"/>
              <a:t>?</a:t>
            </a:r>
          </a:p>
          <a:p>
            <a:r>
              <a:rPr lang="en-US" dirty="0"/>
              <a:t>We're not going to do the reduction, but we could.</a:t>
            </a:r>
          </a:p>
        </p:txBody>
      </p:sp>
    </p:spTree>
    <p:extLst>
      <p:ext uri="{BB962C8B-B14F-4D97-AF65-F5344CB8AC3E}">
        <p14:creationId xmlns:p14="http://schemas.microsoft.com/office/powerpoint/2010/main" val="247912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Scheduling with release times and deadlines</a:t>
            </a:r>
          </a:p>
        </p:txBody>
      </p:sp>
      <p:sp>
        <p:nvSpPr>
          <p:cNvPr id="3" name="Content Placeholder 2"/>
          <p:cNvSpPr>
            <a:spLocks noGrp="1"/>
          </p:cNvSpPr>
          <p:nvPr>
            <p:ph idx="1"/>
          </p:nvPr>
        </p:nvSpPr>
        <p:spPr/>
        <p:txBody>
          <a:bodyPr>
            <a:normAutofit/>
          </a:bodyPr>
          <a:lstStyle/>
          <a:p>
            <a:r>
              <a:rPr lang="en-US" dirty="0"/>
              <a:t>Consider </a:t>
            </a:r>
            <a:r>
              <a:rPr lang="en-US" b="1" i="1" dirty="0"/>
              <a:t>n</a:t>
            </a:r>
            <a:r>
              <a:rPr lang="en-US" dirty="0"/>
              <a:t> jobs that we want to run on a machine.</a:t>
            </a:r>
          </a:p>
          <a:p>
            <a:r>
              <a:rPr lang="en-US" dirty="0"/>
              <a:t>Each job </a:t>
            </a:r>
            <a:r>
              <a:rPr lang="en-US" b="1" i="1" dirty="0" err="1"/>
              <a:t>i</a:t>
            </a:r>
            <a:r>
              <a:rPr lang="en-US" dirty="0"/>
              <a:t> has:</a:t>
            </a:r>
          </a:p>
          <a:p>
            <a:pPr lvl="1"/>
            <a:r>
              <a:rPr lang="en-US" dirty="0"/>
              <a:t>A release time </a:t>
            </a:r>
            <a:r>
              <a:rPr lang="en-US" b="1" i="1" dirty="0" err="1"/>
              <a:t>r</a:t>
            </a:r>
            <a:r>
              <a:rPr lang="en-US" b="1" i="1" baseline="-25000" dirty="0" err="1"/>
              <a:t>i</a:t>
            </a:r>
            <a:r>
              <a:rPr lang="en-US" dirty="0"/>
              <a:t> which is the earliest it could start</a:t>
            </a:r>
          </a:p>
          <a:p>
            <a:pPr lvl="1"/>
            <a:r>
              <a:rPr lang="en-US" dirty="0"/>
              <a:t>A deadline </a:t>
            </a:r>
            <a:r>
              <a:rPr lang="en-US" b="1" i="1" dirty="0"/>
              <a:t>d</a:t>
            </a:r>
            <a:r>
              <a:rPr lang="en-US" b="1" i="1" baseline="-25000" dirty="0"/>
              <a:t>i</a:t>
            </a:r>
            <a:r>
              <a:rPr lang="en-US" dirty="0"/>
              <a:t> which is when it must be finished by</a:t>
            </a:r>
          </a:p>
          <a:p>
            <a:pPr lvl="1"/>
            <a:r>
              <a:rPr lang="en-US" dirty="0"/>
              <a:t>A time </a:t>
            </a:r>
            <a:r>
              <a:rPr lang="en-US" b="1" i="1" dirty="0" err="1"/>
              <a:t>t</a:t>
            </a:r>
            <a:r>
              <a:rPr lang="en-US" b="1" i="1" baseline="-25000" dirty="0" err="1"/>
              <a:t>i</a:t>
            </a:r>
            <a:r>
              <a:rPr lang="en-US" dirty="0"/>
              <a:t> which is the total amount of time it takes to do</a:t>
            </a:r>
          </a:p>
          <a:p>
            <a:r>
              <a:rPr lang="en-US" dirty="0"/>
              <a:t>Can we schedule all jobs so that they start at or after their release times and end at or before their deadlines?</a:t>
            </a:r>
          </a:p>
        </p:txBody>
      </p:sp>
    </p:spTree>
    <p:extLst>
      <p:ext uri="{BB962C8B-B14F-4D97-AF65-F5344CB8AC3E}">
        <p14:creationId xmlns:p14="http://schemas.microsoft.com/office/powerpoint/2010/main" val="321803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Scheduling with release times and deadlines is NP-complete</a:t>
            </a:r>
          </a:p>
        </p:txBody>
      </p:sp>
      <p:sp>
        <p:nvSpPr>
          <p:cNvPr id="3" name="Content Placeholder 2"/>
          <p:cNvSpPr>
            <a:spLocks noGrp="1"/>
          </p:cNvSpPr>
          <p:nvPr>
            <p:ph idx="1"/>
          </p:nvPr>
        </p:nvSpPr>
        <p:spPr>
          <a:xfrm>
            <a:off x="609600" y="1775192"/>
            <a:ext cx="10972800" cy="3787409"/>
          </a:xfrm>
        </p:spPr>
        <p:txBody>
          <a:bodyPr>
            <a:normAutofit fontScale="77500" lnSpcReduction="20000"/>
          </a:bodyPr>
          <a:lstStyle/>
          <a:p>
            <a:r>
              <a:rPr lang="en-US" dirty="0"/>
              <a:t>We can do a reduction from subset sum to scheduling with release times and deadlines.</a:t>
            </a:r>
          </a:p>
          <a:p>
            <a:r>
              <a:rPr lang="en-US" dirty="0"/>
              <a:t>Let </a:t>
            </a:r>
            <a:r>
              <a:rPr lang="en-US" b="1" i="1" dirty="0"/>
              <a:t>S</a:t>
            </a:r>
            <a:r>
              <a:rPr lang="en-US" dirty="0"/>
              <a:t> be the sum of </a:t>
            </a:r>
            <a:r>
              <a:rPr lang="en-US" b="1" dirty="0"/>
              <a:t>all</a:t>
            </a:r>
            <a:r>
              <a:rPr lang="en-US" dirty="0"/>
              <a:t> the weights.</a:t>
            </a:r>
          </a:p>
          <a:p>
            <a:r>
              <a:rPr lang="en-US" dirty="0"/>
              <a:t>For jobs 1, 2,…</a:t>
            </a:r>
            <a:r>
              <a:rPr lang="en-US" b="1" i="1" dirty="0"/>
              <a:t>n</a:t>
            </a:r>
            <a:r>
              <a:rPr lang="en-US" dirty="0"/>
              <a:t>, we let them all have a release time of 0, a deadline of </a:t>
            </a:r>
            <a:r>
              <a:rPr lang="en-US" b="1" i="1" dirty="0"/>
              <a:t>S</a:t>
            </a:r>
            <a:r>
              <a:rPr lang="en-US" dirty="0"/>
              <a:t> + 1, and a duration of </a:t>
            </a:r>
            <a:r>
              <a:rPr lang="en-US" b="1" i="1" dirty="0" err="1"/>
              <a:t>w</a:t>
            </a:r>
            <a:r>
              <a:rPr lang="en-US" b="1" i="1" baseline="-25000" dirty="0" err="1"/>
              <a:t>i</a:t>
            </a:r>
            <a:r>
              <a:rPr lang="en-US" dirty="0"/>
              <a:t>.</a:t>
            </a:r>
          </a:p>
          <a:p>
            <a:pPr lvl="1"/>
            <a:r>
              <a:rPr lang="en-US" dirty="0"/>
              <a:t>All jobs can finish, scheduled in any order!</a:t>
            </a:r>
          </a:p>
          <a:p>
            <a:r>
              <a:rPr lang="en-US" dirty="0"/>
              <a:t>We add one more job with a release time of </a:t>
            </a:r>
            <a:r>
              <a:rPr lang="en-US" b="1" i="1" dirty="0"/>
              <a:t>W</a:t>
            </a:r>
            <a:r>
              <a:rPr lang="en-US" dirty="0"/>
              <a:t>, a deadline of </a:t>
            </a:r>
            <a:r>
              <a:rPr lang="en-US" b="1" i="1" dirty="0"/>
              <a:t>W</a:t>
            </a:r>
            <a:r>
              <a:rPr lang="en-US" dirty="0"/>
              <a:t> + 1, and a duration of 1.</a:t>
            </a:r>
          </a:p>
          <a:p>
            <a:r>
              <a:rPr lang="en-US" dirty="0"/>
              <a:t>To make everything fit, we have to schedule a subset of the jobs before </a:t>
            </a:r>
            <a:r>
              <a:rPr lang="en-US" b="1" i="1" dirty="0"/>
              <a:t>W</a:t>
            </a:r>
            <a:r>
              <a:rPr lang="en-US" dirty="0"/>
              <a:t>, filling it exactly, and exactly filling </a:t>
            </a:r>
            <a:r>
              <a:rPr lang="en-US" b="1" i="1" dirty="0"/>
              <a:t>S</a:t>
            </a:r>
            <a:r>
              <a:rPr lang="en-US" dirty="0"/>
              <a:t> – </a:t>
            </a:r>
            <a:r>
              <a:rPr lang="en-US" b="1" i="1" dirty="0"/>
              <a:t>W</a:t>
            </a:r>
            <a:r>
              <a:rPr lang="en-US" dirty="0"/>
              <a:t>, with the extra job running from </a:t>
            </a:r>
            <a:r>
              <a:rPr lang="en-US" b="1" i="1" dirty="0"/>
              <a:t>W</a:t>
            </a:r>
            <a:r>
              <a:rPr lang="en-US" dirty="0"/>
              <a:t> to </a:t>
            </a:r>
            <a:r>
              <a:rPr lang="en-US" b="1" i="1" dirty="0"/>
              <a:t>W</a:t>
            </a:r>
            <a:r>
              <a:rPr lang="en-US" dirty="0"/>
              <a:t> + 1.</a:t>
            </a:r>
          </a:p>
          <a:p>
            <a:endParaRPr lang="en-US" dirty="0"/>
          </a:p>
        </p:txBody>
      </p:sp>
      <p:grpSp>
        <p:nvGrpSpPr>
          <p:cNvPr id="7" name="Group 6"/>
          <p:cNvGrpSpPr/>
          <p:nvPr/>
        </p:nvGrpSpPr>
        <p:grpSpPr>
          <a:xfrm>
            <a:off x="609600" y="5562600"/>
            <a:ext cx="10972800" cy="685800"/>
            <a:chOff x="1066800" y="5791200"/>
            <a:chExt cx="7543800" cy="685800"/>
          </a:xfrm>
        </p:grpSpPr>
        <p:sp>
          <p:nvSpPr>
            <p:cNvPr id="4" name="Rectangle 3"/>
            <p:cNvSpPr/>
            <p:nvPr/>
          </p:nvSpPr>
          <p:spPr>
            <a:xfrm>
              <a:off x="1066800" y="5791200"/>
              <a:ext cx="2819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a:t>
              </a:r>
            </a:p>
          </p:txBody>
        </p:sp>
        <p:sp>
          <p:nvSpPr>
            <p:cNvPr id="5" name="Rectangle 4"/>
            <p:cNvSpPr/>
            <p:nvPr/>
          </p:nvSpPr>
          <p:spPr>
            <a:xfrm>
              <a:off x="4648200" y="5791200"/>
              <a:ext cx="3962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i="1" dirty="0"/>
                <a:t>S - W</a:t>
              </a:r>
            </a:p>
          </p:txBody>
        </p:sp>
        <p:sp>
          <p:nvSpPr>
            <p:cNvPr id="6" name="Rectangle 5"/>
            <p:cNvSpPr/>
            <p:nvPr/>
          </p:nvSpPr>
          <p:spPr>
            <a:xfrm>
              <a:off x="3886200" y="5791200"/>
              <a:ext cx="7620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a:t>1</a:t>
              </a:r>
            </a:p>
          </p:txBody>
        </p:sp>
      </p:grpSp>
    </p:spTree>
    <p:extLst>
      <p:ext uri="{BB962C8B-B14F-4D97-AF65-F5344CB8AC3E}">
        <p14:creationId xmlns:p14="http://schemas.microsoft.com/office/powerpoint/2010/main" val="119051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Co-NP</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22026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Asymmetric certification</a:t>
            </a:r>
          </a:p>
        </p:txBody>
      </p:sp>
      <p:sp>
        <p:nvSpPr>
          <p:cNvPr id="3" name="Content Placeholder 2"/>
          <p:cNvSpPr>
            <a:spLocks noGrp="1"/>
          </p:cNvSpPr>
          <p:nvPr>
            <p:ph idx="1"/>
          </p:nvPr>
        </p:nvSpPr>
        <p:spPr/>
        <p:txBody>
          <a:bodyPr/>
          <a:lstStyle/>
          <a:p>
            <a:r>
              <a:rPr lang="en-US" dirty="0"/>
              <a:t>Efficient certification is </a:t>
            </a:r>
            <a:r>
              <a:rPr lang="en-US" b="1" dirty="0"/>
              <a:t>asymmetric</a:t>
            </a:r>
          </a:p>
          <a:p>
            <a:r>
              <a:rPr lang="en-US" dirty="0"/>
              <a:t>A problem is in NP if and only if there is a certificate that can be checked in polynomial time for a "yes" answer</a:t>
            </a:r>
          </a:p>
          <a:p>
            <a:r>
              <a:rPr lang="en-US" dirty="0"/>
              <a:t>If the answer is "no," there's no requirement for a certificate</a:t>
            </a:r>
          </a:p>
          <a:p>
            <a:r>
              <a:rPr lang="en-US" dirty="0"/>
              <a:t>How would you give a short certificate that there's </a:t>
            </a:r>
            <a:r>
              <a:rPr lang="en-US" b="1" dirty="0"/>
              <a:t>no</a:t>
            </a:r>
            <a:r>
              <a:rPr lang="en-US" dirty="0"/>
              <a:t> satisfying assignment for 3-SAT?</a:t>
            </a:r>
          </a:p>
        </p:txBody>
      </p:sp>
    </p:spTree>
    <p:extLst>
      <p:ext uri="{BB962C8B-B14F-4D97-AF65-F5344CB8AC3E}">
        <p14:creationId xmlns:p14="http://schemas.microsoft.com/office/powerpoint/2010/main" val="185611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Co-NP</a:t>
            </a:r>
          </a:p>
        </p:txBody>
      </p:sp>
      <p:sp>
        <p:nvSpPr>
          <p:cNvPr id="3" name="Content Placeholder 2"/>
          <p:cNvSpPr>
            <a:spLocks noGrp="1"/>
          </p:cNvSpPr>
          <p:nvPr>
            <p:ph idx="1"/>
          </p:nvPr>
        </p:nvSpPr>
        <p:spPr/>
        <p:txBody>
          <a:bodyPr/>
          <a:lstStyle/>
          <a:p>
            <a:r>
              <a:rPr lang="en-US" dirty="0"/>
              <a:t>But there is an alternative definition</a:t>
            </a:r>
          </a:p>
          <a:p>
            <a:r>
              <a:rPr lang="en-US" dirty="0"/>
              <a:t>Co-NP is the set of all problems for which there is a polynomial-size certificate if the answer is "no"</a:t>
            </a:r>
          </a:p>
          <a:p>
            <a:r>
              <a:rPr lang="en-US" dirty="0"/>
              <a:t>Both Co-NP and NP problems can certainly be solved with exponential work</a:t>
            </a:r>
          </a:p>
          <a:p>
            <a:r>
              <a:rPr lang="en-US" dirty="0"/>
              <a:t>Is Co-NP = NP?</a:t>
            </a:r>
          </a:p>
          <a:p>
            <a:r>
              <a:rPr lang="en-US" dirty="0"/>
              <a:t>No one knows!</a:t>
            </a:r>
          </a:p>
        </p:txBody>
      </p:sp>
    </p:spTree>
    <p:extLst>
      <p:ext uri="{BB962C8B-B14F-4D97-AF65-F5344CB8AC3E}">
        <p14:creationId xmlns:p14="http://schemas.microsoft.com/office/powerpoint/2010/main" val="398066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NP ≠ Co-NP?</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Then we would know that </a:t>
                </a:r>
                <a:r>
                  <a:rPr lang="en-US" b="1" dirty="0"/>
                  <a:t>P</a:t>
                </a:r>
                <a:r>
                  <a:rPr lang="en-US" dirty="0"/>
                  <a:t> ≠ </a:t>
                </a:r>
                <a:r>
                  <a:rPr lang="en-US" b="1" dirty="0"/>
                  <a:t>NP</a:t>
                </a:r>
              </a:p>
              <a:p>
                <a:r>
                  <a:rPr lang="en-US" b="1" dirty="0"/>
                  <a:t>Proof:</a:t>
                </a:r>
              </a:p>
              <a:p>
                <a:pPr lvl="1"/>
                <a:r>
                  <a:rPr lang="en-US" dirty="0"/>
                  <a:t>Consider the contrapositive: (</a:t>
                </a:r>
                <a:r>
                  <a:rPr lang="en-US" b="1" dirty="0"/>
                  <a:t>P</a:t>
                </a:r>
                <a:r>
                  <a:rPr lang="en-US" dirty="0"/>
                  <a:t> = </a:t>
                </a:r>
                <a:r>
                  <a:rPr lang="en-US" b="1" dirty="0"/>
                  <a:t>NP</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dirty="0"/>
                  <a:t>NP</a:t>
                </a:r>
                <a:r>
                  <a:rPr lang="en-US" dirty="0"/>
                  <a:t> = </a:t>
                </a:r>
                <a:r>
                  <a:rPr lang="en-US" b="1" dirty="0"/>
                  <a:t>Co-NP</a:t>
                </a:r>
                <a:r>
                  <a:rPr lang="en-US" dirty="0"/>
                  <a:t>).</a:t>
                </a:r>
              </a:p>
              <a:p>
                <a:pPr lvl="1"/>
                <a:r>
                  <a:rPr lang="en-US" b="1" dirty="0"/>
                  <a:t>P</a:t>
                </a:r>
                <a:r>
                  <a:rPr lang="en-US" dirty="0"/>
                  <a:t> is closed under complementation.  That means that the negated problem (all the strings that would give a "no") is also in </a:t>
                </a:r>
                <a:r>
                  <a:rPr lang="en-US" b="1" dirty="0"/>
                  <a:t>P</a:t>
                </a:r>
                <a:r>
                  <a:rPr lang="en-US" dirty="0"/>
                  <a:t>.</a:t>
                </a:r>
              </a:p>
              <a:p>
                <a:pPr lvl="1"/>
                <a14:m>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𝐍𝐏</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𝐏</m:t>
                    </m:r>
                    <m:r>
                      <a:rPr lang="en-US" i="1">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b="1" i="0">
                        <a:latin typeface="Cambria Math" panose="02040503050406030204" pitchFamily="18" charset="0"/>
                        <a:ea typeface="Cambria Math" panose="02040503050406030204" pitchFamily="18" charset="0"/>
                      </a:rPr>
                      <m:t>𝐏</m:t>
                    </m:r>
                    <m:r>
                      <a:rPr lang="en-US" i="1">
                        <a:latin typeface="Cambria Math" panose="02040503050406030204" pitchFamily="18" charset="0"/>
                        <a:ea typeface="Cambria Math" panose="02040503050406030204" pitchFamily="18" charset="0"/>
                      </a:rPr>
                      <m:t>→</m:t>
                    </m:r>
                    <m:acc>
                      <m:accPr>
                        <m:chr m:val="̅"/>
                        <m:ctrlPr>
                          <a:rPr lang="en-US" i="1">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𝐍</m:t>
                    </m:r>
                    <m:r>
                      <a:rPr lang="en-US" b="1" i="0">
                        <a:latin typeface="Cambria Math" panose="02040503050406030204" pitchFamily="18" charset="0"/>
                        <a:ea typeface="Cambria Math" panose="02040503050406030204" pitchFamily="18" charset="0"/>
                      </a:rPr>
                      <m:t>𝐏</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𝐂𝐨</m:t>
                    </m:r>
                    <m:r>
                      <m:rPr>
                        <m:nor/>
                      </m:rPr>
                      <a:rPr lang="en-US" b="1" i="0"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𝐍</m:t>
                    </m:r>
                    <m:r>
                      <a:rPr lang="en-US" b="1" i="0">
                        <a:latin typeface="Cambria Math" panose="02040503050406030204" pitchFamily="18" charset="0"/>
                        <a:ea typeface="Cambria Math" panose="02040503050406030204" pitchFamily="18" charset="0"/>
                      </a:rPr>
                      <m:t>𝐏</m:t>
                    </m:r>
                  </m:oMath>
                </a14:m>
                <a:endParaRPr lang="en-US" b="1" dirty="0">
                  <a:ea typeface="Cambria Math" panose="02040503050406030204" pitchFamily="18" charset="0"/>
                </a:endParaRPr>
              </a:p>
              <a:p>
                <a:pPr lvl="1"/>
                <a14:m>
                  <m:oMath xmlns:m="http://schemas.openxmlformats.org/officeDocument/2006/math">
                    <m:r>
                      <a:rPr lang="en-US" i="1">
                        <a:latin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𝐜𝐨</m:t>
                    </m:r>
                    <m:r>
                      <m:rPr>
                        <m:nor/>
                      </m:rPr>
                      <a:rPr lang="en-US" b="1" i="0" smtClean="0">
                        <a:latin typeface="Cambria Math" panose="02040503050406030204" pitchFamily="18" charset="0"/>
                        <a:ea typeface="Cambria Math" panose="02040503050406030204" pitchFamily="18" charset="0"/>
                      </a:rPr>
                      <m:t>−</m:t>
                    </m:r>
                    <m:r>
                      <a:rPr lang="en-US" b="1">
                        <a:latin typeface="Cambria Math" panose="02040503050406030204" pitchFamily="18" charset="0"/>
                        <a:ea typeface="Cambria Math" panose="02040503050406030204" pitchFamily="18" charset="0"/>
                      </a:rPr>
                      <m:t>𝐍𝐏</m:t>
                    </m:r>
                    <m:r>
                      <a:rPr lang="en-US" i="1">
                        <a:latin typeface="Cambria Math" panose="02040503050406030204" pitchFamily="18" charset="0"/>
                        <a:ea typeface="Cambria Math" panose="02040503050406030204" pitchFamily="18" charset="0"/>
                      </a:rPr>
                      <m:t>→</m:t>
                    </m:r>
                    <m:acc>
                      <m:accPr>
                        <m:chr m:val="̅"/>
                        <m:ctrlPr>
                          <a:rPr lang="en-US" i="1">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b="1">
                        <a:latin typeface="Cambria Math" panose="02040503050406030204" pitchFamily="18" charset="0"/>
                        <a:ea typeface="Cambria Math" panose="02040503050406030204" pitchFamily="18" charset="0"/>
                      </a:rPr>
                      <m:t>𝐍𝐏</m:t>
                    </m:r>
                    <m:r>
                      <a:rPr lang="en-US" i="1">
                        <a:latin typeface="Cambria Math" panose="02040503050406030204" pitchFamily="18" charset="0"/>
                        <a:ea typeface="Cambria Math" panose="02040503050406030204" pitchFamily="18" charset="0"/>
                      </a:rPr>
                      <m:t>→</m:t>
                    </m:r>
                    <m:acc>
                      <m:accPr>
                        <m:chr m:val="̅"/>
                        <m:ctrlPr>
                          <a:rPr lang="en-US" i="1">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b="1">
                        <a:latin typeface="Cambria Math" panose="02040503050406030204" pitchFamily="18" charset="0"/>
                        <a:ea typeface="Cambria Math" panose="02040503050406030204" pitchFamily="18" charset="0"/>
                      </a:rPr>
                      <m:t>𝐏</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b="1">
                        <a:latin typeface="Cambria Math" panose="02040503050406030204" pitchFamily="18" charset="0"/>
                        <a:ea typeface="Cambria Math" panose="02040503050406030204" pitchFamily="18" charset="0"/>
                      </a:rPr>
                      <m:t>𝐏</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b="1">
                        <a:latin typeface="Cambria Math" panose="02040503050406030204" pitchFamily="18" charset="0"/>
                        <a:ea typeface="Cambria Math" panose="02040503050406030204" pitchFamily="18" charset="0"/>
                      </a:rPr>
                      <m:t>𝐍𝐏</m:t>
                    </m:r>
                  </m:oMath>
                </a14:m>
                <a:endParaRPr lang="en-US" b="1" dirty="0"/>
              </a:p>
              <a:p>
                <a:pPr lvl="1"/>
                <a:r>
                  <a:rPr lang="en-US" dirty="0"/>
                  <a:t>Thus, </a:t>
                </a:r>
                <a:r>
                  <a:rPr lang="en-US" b="1" dirty="0"/>
                  <a:t>NP</a:t>
                </a:r>
                <a:r>
                  <a:rPr lang="en-US" dirty="0"/>
                  <a:t> =</a:t>
                </a:r>
                <a:r>
                  <a:rPr lang="en-US" b="1" dirty="0"/>
                  <a:t> co-NP</a:t>
                </a:r>
                <a:r>
                  <a:rPr lang="en-US" dirty="0"/>
                  <a:t>.</a:t>
                </a:r>
              </a:p>
              <a:p>
                <a:pPr lvl="1"/>
                <a:r>
                  <a:rPr lang="en-US" dirty="0"/>
                  <a:t>But, because the contrapositive is logically equivalent, that means that (</a:t>
                </a:r>
                <a:r>
                  <a:rPr lang="en-US" b="1" dirty="0"/>
                  <a:t>NP</a:t>
                </a:r>
                <a:r>
                  <a:rPr lang="en-US" dirty="0"/>
                  <a:t> ≠ </a:t>
                </a:r>
                <a:r>
                  <a:rPr lang="en-US" b="1" dirty="0"/>
                  <a:t>Co-NP</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b="1" dirty="0"/>
                  <a:t>P</a:t>
                </a:r>
                <a:r>
                  <a:rPr lang="en-US" dirty="0"/>
                  <a:t> ≠ </a:t>
                </a:r>
                <a:r>
                  <a:rPr lang="en-US" b="1" dirty="0"/>
                  <a:t>NP</a:t>
                </a:r>
                <a:r>
                  <a:rPr lang="en-US" dirty="0"/>
                  <a:t>).</a:t>
                </a:r>
                <a:endParaRPr lang="en-US" b="1" dirty="0"/>
              </a:p>
              <a:p>
                <a:pPr marL="118872" indent="0">
                  <a:buNone/>
                </a:pPr>
                <a:r>
                  <a:rPr lang="en-US" dirty="0"/>
                  <a:t>∎</a:t>
                </a:r>
              </a:p>
              <a:p>
                <a:pPr lvl="1"/>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56" t="-2372"/>
                </a:stretch>
              </a:blipFill>
            </p:spPr>
            <p:txBody>
              <a:bodyPr/>
              <a:lstStyle/>
              <a:p>
                <a:r>
                  <a:rPr lang="en-US">
                    <a:noFill/>
                  </a:rPr>
                  <a:t> </a:t>
                </a:r>
              </a:p>
            </p:txBody>
          </p:sp>
        </mc:Fallback>
      </mc:AlternateContent>
    </p:spTree>
    <p:extLst>
      <p:ext uri="{BB962C8B-B14F-4D97-AF65-F5344CB8AC3E}">
        <p14:creationId xmlns:p14="http://schemas.microsoft.com/office/powerpoint/2010/main" val="198600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6</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010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a:t>Is P = (NP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Co-NP)?</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It's true that </a:t>
                </a:r>
                <a:r>
                  <a:rPr lang="en-US" b="1" dirty="0"/>
                  <a:t>P</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dirty="0"/>
                  <a:t>NP</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b="1" dirty="0"/>
                  <a:t>Co-NP</a:t>
                </a:r>
                <a:r>
                  <a:rPr lang="en-US" dirty="0"/>
                  <a:t>)</a:t>
                </a:r>
              </a:p>
              <a:p>
                <a:r>
                  <a:rPr lang="en-US" dirty="0"/>
                  <a:t>But opinions are mixed as to whether there might be problems in </a:t>
                </a:r>
                <a:r>
                  <a:rPr lang="en-US" b="1" dirty="0"/>
                  <a:t>NP</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b="1" dirty="0"/>
                  <a:t>Co-NP</a:t>
                </a:r>
                <a:r>
                  <a:rPr lang="en-US" dirty="0"/>
                  <a:t> that cannot be solved in polynomial time</a:t>
                </a:r>
              </a:p>
              <a:p>
                <a:r>
                  <a:rPr lang="en-US" dirty="0"/>
                  <a:t>Maybe you can find the answer!</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527"/>
                </a:stretch>
              </a:blipFill>
            </p:spPr>
            <p:txBody>
              <a:bodyPr/>
              <a:lstStyle/>
              <a:p>
                <a:r>
                  <a:rPr lang="en-US">
                    <a:noFill/>
                  </a:rPr>
                  <a:t> </a:t>
                </a:r>
              </a:p>
            </p:txBody>
          </p:sp>
        </mc:Fallback>
      </mc:AlternateContent>
    </p:spTree>
    <p:extLst>
      <p:ext uri="{BB962C8B-B14F-4D97-AF65-F5344CB8AC3E}">
        <p14:creationId xmlns:p14="http://schemas.microsoft.com/office/powerpoint/2010/main" val="333301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time…</a:t>
            </a:r>
            <a:endParaRPr lang="en-US" dirty="0"/>
          </a:p>
        </p:txBody>
      </p:sp>
      <p:sp>
        <p:nvSpPr>
          <p:cNvPr id="3" name="Content Placeholder 2"/>
          <p:cNvSpPr>
            <a:spLocks noGrp="1"/>
          </p:cNvSpPr>
          <p:nvPr>
            <p:ph idx="1"/>
          </p:nvPr>
        </p:nvSpPr>
        <p:spPr/>
        <p:txBody>
          <a:bodyPr/>
          <a:lstStyle/>
          <a:p>
            <a:r>
              <a:rPr lang="en-US" dirty="0"/>
              <a:t>A little bit of theory of computing</a:t>
            </a:r>
          </a:p>
          <a:p>
            <a:r>
              <a:rPr lang="en-US" dirty="0"/>
              <a:t>Approximation algorithms</a:t>
            </a:r>
          </a:p>
          <a:p>
            <a:pPr lvl="1"/>
            <a:r>
              <a:rPr lang="en-US" dirty="0"/>
              <a:t>Load balancing</a:t>
            </a:r>
          </a:p>
          <a:p>
            <a:pPr lvl="1"/>
            <a:r>
              <a:rPr lang="en-US" dirty="0"/>
              <a:t>Center selection</a:t>
            </a:r>
          </a:p>
          <a:p>
            <a:r>
              <a:rPr lang="en-US" dirty="0"/>
              <a:t>Read sections 11.1 and 11.2</a:t>
            </a:r>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lstStyle/>
          <a:p>
            <a:r>
              <a:rPr lang="en-US" dirty="0"/>
              <a:t>Assignment 6 </a:t>
            </a:r>
            <a:r>
              <a:rPr lang="en-US"/>
              <a:t>due Friday!</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Logical warmup</a:t>
            </a:r>
            <a:endParaRPr lang="en-US" dirty="0"/>
          </a:p>
        </p:txBody>
      </p:sp>
      <p:sp>
        <p:nvSpPr>
          <p:cNvPr id="3" name="Content Placeholder 2"/>
          <p:cNvSpPr>
            <a:spLocks noGrp="1"/>
          </p:cNvSpPr>
          <p:nvPr>
            <p:ph idx="1"/>
          </p:nvPr>
        </p:nvSpPr>
        <p:spPr>
          <a:xfrm>
            <a:off x="609600" y="1775193"/>
            <a:ext cx="10972800" cy="4320808"/>
          </a:xfrm>
        </p:spPr>
        <p:txBody>
          <a:bodyPr>
            <a:normAutofit fontScale="85000" lnSpcReduction="20000"/>
          </a:bodyPr>
          <a:lstStyle/>
          <a:p>
            <a:r>
              <a:rPr lang="en-US" dirty="0"/>
              <a:t>A pot contains 75 white beans and 150 black ones</a:t>
            </a:r>
          </a:p>
          <a:p>
            <a:r>
              <a:rPr lang="en-US" dirty="0"/>
              <a:t>Next to the pot is a large pile of black beans.</a:t>
            </a:r>
          </a:p>
          <a:p>
            <a:r>
              <a:rPr lang="en-US" dirty="0"/>
              <a:t>The (insane) cook removes the beans from the pot, one at a time, according to the following strange rule:</a:t>
            </a:r>
          </a:p>
          <a:p>
            <a:pPr lvl="1"/>
            <a:r>
              <a:rPr lang="en-US" dirty="0"/>
              <a:t>He removes two beans from the pot at random</a:t>
            </a:r>
          </a:p>
          <a:p>
            <a:pPr lvl="1"/>
            <a:r>
              <a:rPr lang="en-US" dirty="0"/>
              <a:t>If at least one of the beans is black, he places it on the bean-pile and drops the other bean, no matter what color, back in the pot</a:t>
            </a:r>
          </a:p>
          <a:p>
            <a:pPr lvl="1"/>
            <a:r>
              <a:rPr lang="en-US" dirty="0"/>
              <a:t>If both beans are white, on the other hand, he discards both of them and removes one black bean from the pile and drops it in the pot</a:t>
            </a:r>
          </a:p>
          <a:p>
            <a:r>
              <a:rPr lang="en-US" dirty="0"/>
              <a:t>After each step of this procedure, the pot has one fewer bean in it</a:t>
            </a:r>
          </a:p>
          <a:p>
            <a:r>
              <a:rPr lang="en-US" dirty="0"/>
              <a:t>Eventually, just one bean is left in the pot</a:t>
            </a:r>
          </a:p>
          <a:p>
            <a:r>
              <a:rPr lang="en-US" dirty="0"/>
              <a:t>What color is it?</a:t>
            </a:r>
          </a:p>
        </p:txBody>
      </p:sp>
      <p:pic>
        <p:nvPicPr>
          <p:cNvPr id="1027" name="Picture 3" descr="E:\Application Data\Local\Microsoft\Windows\Temporary Internet Files\Content.IE5\Y52W0YM5\MPj04426700000[1].jpg"/>
          <p:cNvPicPr>
            <a:picLocks noChangeAspect="1" noChangeArrowheads="1"/>
          </p:cNvPicPr>
          <p:nvPr/>
        </p:nvPicPr>
        <p:blipFill>
          <a:blip r:embed="rId2" cstate="print"/>
          <a:srcRect/>
          <a:stretch>
            <a:fillRect/>
          </a:stretch>
        </p:blipFill>
        <p:spPr bwMode="auto">
          <a:xfrm rot="5400000">
            <a:off x="10298061" y="4867607"/>
            <a:ext cx="1600200" cy="2133600"/>
          </a:xfrm>
          <a:prstGeom prst="rect">
            <a:avLst/>
          </a:prstGeom>
          <a:noFill/>
          <a:effectLst>
            <a:softEdge rad="127000"/>
          </a:effectLst>
        </p:spPr>
      </p:pic>
    </p:spTree>
    <p:extLst>
      <p:ext uri="{BB962C8B-B14F-4D97-AF65-F5344CB8AC3E}">
        <p14:creationId xmlns:p14="http://schemas.microsoft.com/office/powerpoint/2010/main" val="9152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Three-Sentence Summary Listing Lots of NP-Complete Problems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2062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Showing Lots of Problems are NP-Complete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888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B3529C-CFD3-438C-A274-E8B8CDC0AEC2}"/>
              </a:ext>
            </a:extLst>
          </p:cNvPr>
          <p:cNvSpPr>
            <a:spLocks noGrp="1"/>
          </p:cNvSpPr>
          <p:nvPr>
            <p:ph type="title"/>
          </p:nvPr>
        </p:nvSpPr>
        <p:spPr/>
        <p:txBody>
          <a:bodyPr>
            <a:normAutofit fontScale="90000"/>
          </a:bodyPr>
          <a:lstStyle/>
          <a:p>
            <a:r>
              <a:rPr lang="en-US" dirty="0"/>
              <a:t>Why are we showing that lots of problems are NP-complete?</a:t>
            </a:r>
          </a:p>
        </p:txBody>
      </p:sp>
      <p:sp>
        <p:nvSpPr>
          <p:cNvPr id="5" name="Content Placeholder 4">
            <a:extLst>
              <a:ext uri="{FF2B5EF4-FFF2-40B4-BE49-F238E27FC236}">
                <a16:creationId xmlns:a16="http://schemas.microsoft.com/office/drawing/2014/main" id="{BD85B4B8-3CEF-44E4-B01E-C1A03320F00A}"/>
              </a:ext>
            </a:extLst>
          </p:cNvPr>
          <p:cNvSpPr>
            <a:spLocks noGrp="1"/>
          </p:cNvSpPr>
          <p:nvPr>
            <p:ph idx="1"/>
          </p:nvPr>
        </p:nvSpPr>
        <p:spPr/>
        <p:txBody>
          <a:bodyPr/>
          <a:lstStyle/>
          <a:p>
            <a:r>
              <a:rPr lang="en-US" dirty="0"/>
              <a:t>You need to know if your boss gives you the (probably impossible) task of writing a program to solve an </a:t>
            </a:r>
            <a:r>
              <a:rPr lang="en-US" b="1" dirty="0"/>
              <a:t>NP-complete</a:t>
            </a:r>
            <a:r>
              <a:rPr lang="en-US" dirty="0"/>
              <a:t> problem</a:t>
            </a:r>
          </a:p>
          <a:p>
            <a:r>
              <a:rPr lang="en-US" dirty="0"/>
              <a:t>Trying to understand these reductions will (hopefully) help you remember a number of </a:t>
            </a:r>
            <a:r>
              <a:rPr lang="en-US" b="1" dirty="0"/>
              <a:t>NP-complete</a:t>
            </a:r>
            <a:r>
              <a:rPr lang="en-US" dirty="0"/>
              <a:t> problems</a:t>
            </a:r>
          </a:p>
          <a:p>
            <a:r>
              <a:rPr lang="en-US" dirty="0"/>
              <a:t>Finally, these reductions are impressive accomplishments of computer science</a:t>
            </a:r>
          </a:p>
        </p:txBody>
      </p:sp>
    </p:spTree>
    <p:extLst>
      <p:ext uri="{BB962C8B-B14F-4D97-AF65-F5344CB8AC3E}">
        <p14:creationId xmlns:p14="http://schemas.microsoft.com/office/powerpoint/2010/main" val="29128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Sequencing problems</a:t>
            </a:r>
          </a:p>
        </p:txBody>
      </p:sp>
      <p:sp>
        <p:nvSpPr>
          <p:cNvPr id="3" name="Content Placeholder 2"/>
          <p:cNvSpPr>
            <a:spLocks noGrp="1"/>
          </p:cNvSpPr>
          <p:nvPr>
            <p:ph idx="1"/>
          </p:nvPr>
        </p:nvSpPr>
        <p:spPr/>
        <p:txBody>
          <a:bodyPr/>
          <a:lstStyle/>
          <a:p>
            <a:r>
              <a:rPr lang="en-US" dirty="0"/>
              <a:t>We've seen </a:t>
            </a:r>
            <a:r>
              <a:rPr lang="en-US" b="1" dirty="0"/>
              <a:t>NP-complete</a:t>
            </a:r>
            <a:r>
              <a:rPr lang="en-US" dirty="0"/>
              <a:t> problems for sets and satisfying Boolean variables</a:t>
            </a:r>
          </a:p>
          <a:p>
            <a:r>
              <a:rPr lang="en-US" dirty="0"/>
              <a:t>Another important category are sequencing problems where we want to find the right permutation of a collection of objects</a:t>
            </a:r>
          </a:p>
          <a:p>
            <a:r>
              <a:rPr lang="en-US" dirty="0"/>
              <a:t>How many permutations are there of </a:t>
            </a:r>
            <a:r>
              <a:rPr lang="en-US" b="1" i="1" dirty="0"/>
              <a:t>n</a:t>
            </a:r>
            <a:r>
              <a:rPr lang="en-US" dirty="0"/>
              <a:t> objects?</a:t>
            </a:r>
          </a:p>
        </p:txBody>
      </p:sp>
    </p:spTree>
    <p:extLst>
      <p:ext uri="{BB962C8B-B14F-4D97-AF65-F5344CB8AC3E}">
        <p14:creationId xmlns:p14="http://schemas.microsoft.com/office/powerpoint/2010/main" val="104053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5019</TotalTime>
  <Words>2716</Words>
  <Application>Microsoft Office PowerPoint</Application>
  <PresentationFormat>Widescreen</PresentationFormat>
  <Paragraphs>257</Paragraphs>
  <Slides>43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Cambria Math</vt:lpstr>
      <vt:lpstr>Corbel</vt:lpstr>
      <vt:lpstr>Wingdings</vt:lpstr>
      <vt:lpstr>Wingdings 2</vt:lpstr>
      <vt:lpstr>Wingdings 3</vt:lpstr>
      <vt:lpstr>Module</vt:lpstr>
      <vt:lpstr>COMP 4500</vt:lpstr>
      <vt:lpstr>Last time</vt:lpstr>
      <vt:lpstr>Questions?</vt:lpstr>
      <vt:lpstr>Assignment 6</vt:lpstr>
      <vt:lpstr>Logical warmup</vt:lpstr>
      <vt:lpstr>Three-Sentence Summary Listing Lots of NP-Complete Problems</vt:lpstr>
      <vt:lpstr>Showing Lots of Problems are NP-Complete</vt:lpstr>
      <vt:lpstr>Why are we showing that lots of problems are NP-complete?</vt:lpstr>
      <vt:lpstr>Sequencing problems</vt:lpstr>
      <vt:lpstr>Traveling salesman problem</vt:lpstr>
      <vt:lpstr>Hamiltonian cycle problem</vt:lpstr>
      <vt:lpstr>Find a Hamiltonian Cycle</vt:lpstr>
      <vt:lpstr>Hamiltonian cycle is NP-complete</vt:lpstr>
      <vt:lpstr>Proof continued</vt:lpstr>
      <vt:lpstr>What does that look like?</vt:lpstr>
      <vt:lpstr>Why did we do all that?</vt:lpstr>
      <vt:lpstr>How?!</vt:lpstr>
      <vt:lpstr>It gets worse!</vt:lpstr>
      <vt:lpstr>Does that work?</vt:lpstr>
      <vt:lpstr>Does that work? (continued)</vt:lpstr>
      <vt:lpstr>Traveling salesman is NP-complete</vt:lpstr>
      <vt:lpstr>Proof continued</vt:lpstr>
      <vt:lpstr>Hamiltonian path is NP-complete</vt:lpstr>
      <vt:lpstr>Graph coloring</vt:lpstr>
      <vt:lpstr>Graph coloring</vt:lpstr>
      <vt:lpstr>Graph coloring</vt:lpstr>
      <vt:lpstr>3-coloring a graph</vt:lpstr>
      <vt:lpstr>3-coloring is NP-complete</vt:lpstr>
      <vt:lpstr>Proof continued</vt:lpstr>
      <vt:lpstr>Proof continued</vt:lpstr>
      <vt:lpstr>Proof continued</vt:lpstr>
      <vt:lpstr>k-coloring is NP-complete</vt:lpstr>
      <vt:lpstr>Subset sum is NP-complete</vt:lpstr>
      <vt:lpstr>Scheduling with release times and deadlines</vt:lpstr>
      <vt:lpstr>Scheduling with release times and deadlines is NP-complete</vt:lpstr>
      <vt:lpstr>Co-NP</vt:lpstr>
      <vt:lpstr>Asymmetric certification</vt:lpstr>
      <vt:lpstr>Co-NP</vt:lpstr>
      <vt:lpstr>What if NP ≠ Co-NP?</vt:lpstr>
      <vt:lpstr>Is P = (NP ∩ Co-NP)?</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675</cp:revision>
  <dcterms:created xsi:type="dcterms:W3CDTF">2009-08-24T20:26:10Z</dcterms:created>
  <dcterms:modified xsi:type="dcterms:W3CDTF">2024-04-03T14:15:01Z</dcterms:modified>
</cp:coreProperties>
</file>