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sldIdLst>
    <p:sldId id="256" r:id="rId2"/>
    <p:sldId id="313" r:id="rId3"/>
    <p:sldId id="314" r:id="rId4"/>
    <p:sldId id="704" r:id="rId5"/>
    <p:sldId id="893" r:id="rId6"/>
    <p:sldId id="736" r:id="rId7"/>
    <p:sldId id="699" r:id="rId8"/>
    <p:sldId id="896" r:id="rId9"/>
    <p:sldId id="709" r:id="rId10"/>
    <p:sldId id="710" r:id="rId11"/>
    <p:sldId id="711" r:id="rId12"/>
    <p:sldId id="613" r:id="rId13"/>
    <p:sldId id="712" r:id="rId14"/>
    <p:sldId id="713" r:id="rId15"/>
    <p:sldId id="894" r:id="rId16"/>
    <p:sldId id="714" r:id="rId17"/>
    <p:sldId id="715" r:id="rId18"/>
    <p:sldId id="895" r:id="rId19"/>
    <p:sldId id="716" r:id="rId20"/>
    <p:sldId id="717" r:id="rId21"/>
    <p:sldId id="718" r:id="rId22"/>
    <p:sldId id="719" r:id="rId23"/>
    <p:sldId id="720" r:id="rId24"/>
    <p:sldId id="721" r:id="rId25"/>
    <p:sldId id="626" r:id="rId26"/>
    <p:sldId id="627" r:id="rId27"/>
    <p:sldId id="722" r:id="rId28"/>
    <p:sldId id="723" r:id="rId29"/>
    <p:sldId id="724" r:id="rId30"/>
    <p:sldId id="725" r:id="rId31"/>
    <p:sldId id="726" r:id="rId32"/>
    <p:sldId id="727" r:id="rId33"/>
    <p:sldId id="728" r:id="rId34"/>
    <p:sldId id="729" r:id="rId35"/>
    <p:sldId id="730" r:id="rId36"/>
    <p:sldId id="733" r:id="rId37"/>
    <p:sldId id="731" r:id="rId38"/>
    <p:sldId id="732" r:id="rId39"/>
    <p:sldId id="734" r:id="rId40"/>
    <p:sldId id="735" r:id="rId41"/>
    <p:sldId id="274" r:id="rId42"/>
    <p:sldId id="298" r:id="rId43"/>
    <p:sldId id="297"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14" y="8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4/3/2024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1719016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15</a:t>
            </a:fld>
            <a:endParaRPr lang="en-US"/>
          </a:p>
        </p:txBody>
      </p:sp>
    </p:spTree>
    <p:extLst>
      <p:ext uri="{BB962C8B-B14F-4D97-AF65-F5344CB8AC3E}">
        <p14:creationId xmlns:p14="http://schemas.microsoft.com/office/powerpoint/2010/main" val="3853587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18</a:t>
            </a:fld>
            <a:endParaRPr lang="en-US"/>
          </a:p>
        </p:txBody>
      </p:sp>
    </p:spTree>
    <p:extLst>
      <p:ext uri="{BB962C8B-B14F-4D97-AF65-F5344CB8AC3E}">
        <p14:creationId xmlns:p14="http://schemas.microsoft.com/office/powerpoint/2010/main" val="1593896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4/3/2024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4/3/2024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4/3/2024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4/3/2024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4/3/2024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4/3/2024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4500</a:t>
            </a:r>
          </a:p>
        </p:txBody>
      </p:sp>
      <p:sp>
        <p:nvSpPr>
          <p:cNvPr id="3" name="Subtitle 2"/>
          <p:cNvSpPr>
            <a:spLocks noGrp="1"/>
          </p:cNvSpPr>
          <p:nvPr>
            <p:ph type="subTitle" idx="1"/>
          </p:nvPr>
        </p:nvSpPr>
        <p:spPr/>
        <p:txBody>
          <a:bodyPr/>
          <a:lstStyle/>
          <a:p>
            <a:r>
              <a:rPr lang="en-US" dirty="0"/>
              <a:t>Week 12 - Wednesday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Traveling salesman problem</a:t>
            </a:r>
          </a:p>
        </p:txBody>
      </p:sp>
      <p:sp>
        <p:nvSpPr>
          <p:cNvPr id="3" name="Content Placeholder 2"/>
          <p:cNvSpPr>
            <a:spLocks noGrp="1"/>
          </p:cNvSpPr>
          <p:nvPr>
            <p:ph idx="1"/>
          </p:nvPr>
        </p:nvSpPr>
        <p:spPr>
          <a:xfrm>
            <a:off x="609600" y="1775193"/>
            <a:ext cx="11201400" cy="4701807"/>
          </a:xfrm>
        </p:spPr>
        <p:txBody>
          <a:bodyPr>
            <a:normAutofit fontScale="92500"/>
          </a:bodyPr>
          <a:lstStyle/>
          <a:p>
            <a:r>
              <a:rPr lang="en-US" dirty="0"/>
              <a:t>The traveling salesman problem (TSP) supplies </a:t>
            </a:r>
            <a:r>
              <a:rPr lang="en-US" b="1" i="1" dirty="0"/>
              <a:t>n</a:t>
            </a:r>
            <a:r>
              <a:rPr lang="en-US" dirty="0"/>
              <a:t> cities </a:t>
            </a:r>
            <a:r>
              <a:rPr lang="en-US" b="1" i="1" dirty="0"/>
              <a:t>v</a:t>
            </a:r>
            <a:r>
              <a:rPr lang="en-US" baseline="-25000" dirty="0"/>
              <a:t>1</a:t>
            </a:r>
            <a:r>
              <a:rPr lang="en-US" dirty="0"/>
              <a:t>, </a:t>
            </a:r>
            <a:r>
              <a:rPr lang="en-US" b="1" i="1" dirty="0"/>
              <a:t>v</a:t>
            </a:r>
            <a:r>
              <a:rPr lang="en-US" baseline="-25000" dirty="0"/>
              <a:t>2</a:t>
            </a:r>
            <a:r>
              <a:rPr lang="en-US" dirty="0"/>
              <a:t>,…, </a:t>
            </a:r>
            <a:r>
              <a:rPr lang="en-US" b="1" i="1" dirty="0" err="1"/>
              <a:t>v</a:t>
            </a:r>
            <a:r>
              <a:rPr lang="en-US" b="1" i="1" baseline="-25000" dirty="0" err="1"/>
              <a:t>n</a:t>
            </a:r>
            <a:endParaRPr lang="en-US" b="1" i="1" baseline="-25000" dirty="0"/>
          </a:p>
          <a:p>
            <a:r>
              <a:rPr lang="en-US" dirty="0"/>
              <a:t>All cities are connected with a directed edge (</a:t>
            </a:r>
            <a:r>
              <a:rPr lang="en-US" b="1" i="1" dirty="0"/>
              <a:t>v</a:t>
            </a:r>
            <a:r>
              <a:rPr lang="en-US" b="1" i="1" baseline="-25000" dirty="0"/>
              <a:t>i</a:t>
            </a:r>
            <a:r>
              <a:rPr lang="en-US" dirty="0"/>
              <a:t>, </a:t>
            </a:r>
            <a:r>
              <a:rPr lang="en-US" b="1" i="1" dirty="0" err="1"/>
              <a:t>v</a:t>
            </a:r>
            <a:r>
              <a:rPr lang="en-US" b="1" i="1" baseline="-25000" dirty="0" err="1"/>
              <a:t>j</a:t>
            </a:r>
            <a:r>
              <a:rPr lang="en-US" dirty="0"/>
              <a:t>) of length </a:t>
            </a:r>
            <a:r>
              <a:rPr lang="en-US" b="1" i="1" dirty="0"/>
              <a:t>d</a:t>
            </a:r>
            <a:r>
              <a:rPr lang="en-US" dirty="0"/>
              <a:t>(</a:t>
            </a:r>
            <a:r>
              <a:rPr lang="en-US" b="1" i="1" dirty="0"/>
              <a:t>v</a:t>
            </a:r>
            <a:r>
              <a:rPr lang="en-US" b="1" i="1" baseline="-25000" dirty="0"/>
              <a:t>i</a:t>
            </a:r>
            <a:r>
              <a:rPr lang="en-US" dirty="0"/>
              <a:t>, </a:t>
            </a:r>
            <a:r>
              <a:rPr lang="en-US" b="1" i="1" dirty="0" err="1"/>
              <a:t>v</a:t>
            </a:r>
            <a:r>
              <a:rPr lang="en-US" b="1" i="1" baseline="-25000" dirty="0" err="1"/>
              <a:t>j</a:t>
            </a:r>
            <a:r>
              <a:rPr lang="en-US" dirty="0"/>
              <a:t>)</a:t>
            </a:r>
          </a:p>
          <a:p>
            <a:r>
              <a:rPr lang="en-US" dirty="0"/>
              <a:t>Starting at city </a:t>
            </a:r>
            <a:r>
              <a:rPr lang="en-US" b="1" i="1" dirty="0"/>
              <a:t>v</a:t>
            </a:r>
            <a:r>
              <a:rPr lang="en-US" baseline="-25000" dirty="0"/>
              <a:t>1</a:t>
            </a:r>
            <a:r>
              <a:rPr lang="en-US" dirty="0"/>
              <a:t>, find a </a:t>
            </a:r>
            <a:r>
              <a:rPr lang="en-US" b="1" dirty="0"/>
              <a:t>tour</a:t>
            </a:r>
            <a:r>
              <a:rPr lang="en-US" dirty="0"/>
              <a:t> of minimum distance that visits every city exactly once and returns to </a:t>
            </a:r>
            <a:r>
              <a:rPr lang="en-US" b="1" i="1" dirty="0"/>
              <a:t>v</a:t>
            </a:r>
            <a:r>
              <a:rPr lang="en-US" baseline="-25000" dirty="0"/>
              <a:t>1</a:t>
            </a:r>
          </a:p>
          <a:p>
            <a:r>
              <a:rPr lang="en-US" dirty="0"/>
              <a:t>Applications: routing problems, path planning, circuit layout in VLSI</a:t>
            </a:r>
          </a:p>
          <a:p>
            <a:r>
              <a:rPr lang="en-US" dirty="0"/>
              <a:t>Decision version:</a:t>
            </a:r>
          </a:p>
          <a:p>
            <a:pPr lvl="1"/>
            <a:r>
              <a:rPr lang="en-US" dirty="0"/>
              <a:t>Given a set of distances on </a:t>
            </a:r>
            <a:r>
              <a:rPr lang="en-US" b="1" i="1" dirty="0"/>
              <a:t>n</a:t>
            </a:r>
            <a:r>
              <a:rPr lang="en-US" dirty="0"/>
              <a:t> cities and a bound </a:t>
            </a:r>
            <a:r>
              <a:rPr lang="en-US" b="1" i="1" dirty="0"/>
              <a:t>D</a:t>
            </a:r>
            <a:r>
              <a:rPr lang="en-US" dirty="0"/>
              <a:t>, is there a tour of length at most </a:t>
            </a:r>
            <a:r>
              <a:rPr lang="en-US" b="1" i="1" dirty="0"/>
              <a:t>D</a:t>
            </a:r>
            <a:r>
              <a:rPr lang="en-US" dirty="0"/>
              <a:t>?</a:t>
            </a:r>
          </a:p>
          <a:p>
            <a:endParaRPr lang="en-US" dirty="0"/>
          </a:p>
        </p:txBody>
      </p:sp>
    </p:spTree>
    <p:extLst>
      <p:ext uri="{BB962C8B-B14F-4D97-AF65-F5344CB8AC3E}">
        <p14:creationId xmlns:p14="http://schemas.microsoft.com/office/powerpoint/2010/main" val="6516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Hamiltonian cycle problem</a:t>
            </a:r>
          </a:p>
        </p:txBody>
      </p:sp>
      <p:sp>
        <p:nvSpPr>
          <p:cNvPr id="3" name="Content Placeholder 2"/>
          <p:cNvSpPr>
            <a:spLocks noGrp="1"/>
          </p:cNvSpPr>
          <p:nvPr>
            <p:ph idx="1"/>
          </p:nvPr>
        </p:nvSpPr>
        <p:spPr/>
        <p:txBody>
          <a:bodyPr/>
          <a:lstStyle/>
          <a:p>
            <a:r>
              <a:rPr lang="en-US" dirty="0"/>
              <a:t>Given a directed graph </a:t>
            </a:r>
            <a:r>
              <a:rPr lang="en-US" b="1" i="1" dirty="0"/>
              <a:t>G</a:t>
            </a:r>
            <a:r>
              <a:rPr lang="en-US" dirty="0"/>
              <a:t> = (</a:t>
            </a:r>
            <a:r>
              <a:rPr lang="en-US" b="1" i="1" dirty="0"/>
              <a:t>V</a:t>
            </a:r>
            <a:r>
              <a:rPr lang="en-US" dirty="0"/>
              <a:t>,</a:t>
            </a:r>
            <a:r>
              <a:rPr lang="en-US" b="1" i="1" dirty="0"/>
              <a:t>E</a:t>
            </a:r>
            <a:r>
              <a:rPr lang="en-US" dirty="0"/>
              <a:t>), a cycle </a:t>
            </a:r>
            <a:r>
              <a:rPr lang="en-US" b="1" i="1" dirty="0"/>
              <a:t>C</a:t>
            </a:r>
            <a:r>
              <a:rPr lang="en-US" dirty="0"/>
              <a:t> in </a:t>
            </a:r>
            <a:r>
              <a:rPr lang="en-US" b="1" i="1" dirty="0"/>
              <a:t>G</a:t>
            </a:r>
            <a:r>
              <a:rPr lang="en-US" dirty="0"/>
              <a:t> is a Hamiltonian cycle if it visits each vertex exactly once</a:t>
            </a:r>
          </a:p>
          <a:p>
            <a:r>
              <a:rPr lang="en-US" dirty="0"/>
              <a:t>Decision problem:</a:t>
            </a:r>
          </a:p>
          <a:p>
            <a:pPr lvl="1"/>
            <a:r>
              <a:rPr lang="en-US" dirty="0"/>
              <a:t>Given a directed graph </a:t>
            </a:r>
            <a:r>
              <a:rPr lang="en-US" b="1" i="1" dirty="0"/>
              <a:t>G</a:t>
            </a:r>
            <a:r>
              <a:rPr lang="en-US" dirty="0"/>
              <a:t>, does it contain a Hamiltonian cycle?</a:t>
            </a:r>
          </a:p>
        </p:txBody>
      </p:sp>
    </p:spTree>
    <p:extLst>
      <p:ext uri="{BB962C8B-B14F-4D97-AF65-F5344CB8AC3E}">
        <p14:creationId xmlns:p14="http://schemas.microsoft.com/office/powerpoint/2010/main" val="104471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 a Hamiltonian Cycle</a:t>
            </a:r>
          </a:p>
        </p:txBody>
      </p:sp>
      <p:cxnSp>
        <p:nvCxnSpPr>
          <p:cNvPr id="4" name="Straight Connector 3"/>
          <p:cNvCxnSpPr>
            <a:stCxn id="11" idx="7"/>
            <a:endCxn id="12" idx="2"/>
          </p:cNvCxnSpPr>
          <p:nvPr/>
        </p:nvCxnSpPr>
        <p:spPr>
          <a:xfrm rot="5400000" flipH="1" flipV="1">
            <a:off x="4876576" y="2407920"/>
            <a:ext cx="861284" cy="159280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a:stCxn id="11" idx="3"/>
            <a:endCxn id="15" idx="7"/>
          </p:cNvCxnSpPr>
          <p:nvPr/>
        </p:nvCxnSpPr>
        <p:spPr>
          <a:xfrm rot="5400000">
            <a:off x="3291616" y="4198396"/>
            <a:ext cx="1265368" cy="655768"/>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Straight Connector 5"/>
          <p:cNvCxnSpPr>
            <a:stCxn id="12" idx="5"/>
            <a:endCxn id="14" idx="1"/>
          </p:cNvCxnSpPr>
          <p:nvPr/>
        </p:nvCxnSpPr>
        <p:spPr>
          <a:xfrm rot="16200000" flipH="1">
            <a:off x="6568216" y="2750596"/>
            <a:ext cx="1189168" cy="1493968"/>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14" idx="2"/>
            <a:endCxn id="13" idx="6"/>
          </p:cNvCxnSpPr>
          <p:nvPr/>
        </p:nvCxnSpPr>
        <p:spPr>
          <a:xfrm rot="10800000" flipV="1">
            <a:off x="6240780" y="4221480"/>
            <a:ext cx="1615440" cy="457200"/>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11" idx="5"/>
            <a:endCxn id="13" idx="1"/>
          </p:cNvCxnSpPr>
          <p:nvPr/>
        </p:nvCxnSpPr>
        <p:spPr>
          <a:xfrm rot="16200000" flipH="1">
            <a:off x="4891816" y="3512596"/>
            <a:ext cx="655768" cy="1417768"/>
          </a:xfrm>
          <a:prstGeom prst="line">
            <a:avLst/>
          </a:prstGeom>
          <a:ln w="38100" cmpd="sng">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15" idx="6"/>
            <a:endCxn id="13" idx="3"/>
          </p:cNvCxnSpPr>
          <p:nvPr/>
        </p:nvCxnSpPr>
        <p:spPr>
          <a:xfrm flipV="1">
            <a:off x="3649980" y="4807996"/>
            <a:ext cx="2278604" cy="48028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13" idx="5"/>
            <a:endCxn id="16" idx="1"/>
          </p:cNvCxnSpPr>
          <p:nvPr/>
        </p:nvCxnSpPr>
        <p:spPr>
          <a:xfrm rot="16200000" flipH="1">
            <a:off x="6187216" y="4807996"/>
            <a:ext cx="731968" cy="731968"/>
          </a:xfrm>
          <a:prstGeom prst="line">
            <a:avLst/>
          </a:prstGeom>
          <a:ln w="38100" cmpd="sng">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7" idx="5"/>
            <a:endCxn id="31" idx="2"/>
          </p:cNvCxnSpPr>
          <p:nvPr/>
        </p:nvCxnSpPr>
        <p:spPr>
          <a:xfrm rot="16200000" flipH="1">
            <a:off x="5752876" y="1279936"/>
            <a:ext cx="480284" cy="357400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23" idx="3"/>
            <a:endCxn id="16" idx="7"/>
          </p:cNvCxnSpPr>
          <p:nvPr/>
        </p:nvCxnSpPr>
        <p:spPr>
          <a:xfrm rot="5400000">
            <a:off x="7368316" y="3931696"/>
            <a:ext cx="1417768" cy="1798768"/>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9" idx="0"/>
            <a:endCxn id="14" idx="4"/>
          </p:cNvCxnSpPr>
          <p:nvPr/>
        </p:nvCxnSpPr>
        <p:spPr>
          <a:xfrm rot="16200000" flipV="1">
            <a:off x="7802880" y="4640580"/>
            <a:ext cx="777240" cy="304800"/>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26" idx="2"/>
            <a:endCxn id="20" idx="7"/>
          </p:cNvCxnSpPr>
          <p:nvPr/>
        </p:nvCxnSpPr>
        <p:spPr>
          <a:xfrm rot="10800000" flipV="1">
            <a:off x="5272816" y="2545080"/>
            <a:ext cx="2202404" cy="314728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27" idx="6"/>
            <a:endCxn id="26" idx="1"/>
          </p:cNvCxnSpPr>
          <p:nvPr/>
        </p:nvCxnSpPr>
        <p:spPr>
          <a:xfrm>
            <a:off x="5478780" y="2164080"/>
            <a:ext cx="2050004" cy="25168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31" idx="3"/>
            <a:endCxn id="20" idx="6"/>
          </p:cNvCxnSpPr>
          <p:nvPr/>
        </p:nvCxnSpPr>
        <p:spPr>
          <a:xfrm rot="5400000">
            <a:off x="5387340" y="3375436"/>
            <a:ext cx="2385284" cy="250720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2" idx="3"/>
            <a:endCxn id="22" idx="0"/>
          </p:cNvCxnSpPr>
          <p:nvPr/>
        </p:nvCxnSpPr>
        <p:spPr>
          <a:xfrm rot="5400000">
            <a:off x="5730240" y="3002056"/>
            <a:ext cx="526004" cy="32788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22" idx="4"/>
            <a:endCxn id="13" idx="0"/>
          </p:cNvCxnSpPr>
          <p:nvPr/>
        </p:nvCxnSpPr>
        <p:spPr>
          <a:xfrm rot="16200000" flipH="1">
            <a:off x="5593080" y="4030980"/>
            <a:ext cx="701040" cy="228600"/>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24" idx="4"/>
            <a:endCxn id="23" idx="7"/>
          </p:cNvCxnSpPr>
          <p:nvPr/>
        </p:nvCxnSpPr>
        <p:spPr>
          <a:xfrm rot="5400000">
            <a:off x="9059956" y="3589020"/>
            <a:ext cx="449804" cy="9928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1" name="Straight Connector 50"/>
          <p:cNvCxnSpPr>
            <a:cxnSpLocks/>
            <a:stCxn id="18" idx="6"/>
            <a:endCxn id="24" idx="2"/>
          </p:cNvCxnSpPr>
          <p:nvPr/>
        </p:nvCxnSpPr>
        <p:spPr>
          <a:xfrm>
            <a:off x="8526780" y="2926080"/>
            <a:ext cx="624840" cy="304800"/>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18" idx="4"/>
            <a:endCxn id="19" idx="0"/>
          </p:cNvCxnSpPr>
          <p:nvPr/>
        </p:nvCxnSpPr>
        <p:spPr>
          <a:xfrm rot="5400000">
            <a:off x="7307580" y="4145280"/>
            <a:ext cx="2072640" cy="0"/>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a:cxnSpLocks/>
            <a:stCxn id="23" idx="4"/>
            <a:endCxn id="28" idx="0"/>
          </p:cNvCxnSpPr>
          <p:nvPr/>
        </p:nvCxnSpPr>
        <p:spPr>
          <a:xfrm>
            <a:off x="9105900" y="4175760"/>
            <a:ext cx="381000" cy="1539240"/>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28" idx="2"/>
            <a:endCxn id="19" idx="5"/>
          </p:cNvCxnSpPr>
          <p:nvPr/>
        </p:nvCxnSpPr>
        <p:spPr>
          <a:xfrm rot="10800000">
            <a:off x="8473216" y="5493796"/>
            <a:ext cx="830804" cy="40408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27" idx="3"/>
            <a:endCxn id="17" idx="6"/>
          </p:cNvCxnSpPr>
          <p:nvPr/>
        </p:nvCxnSpPr>
        <p:spPr>
          <a:xfrm rot="5400000">
            <a:off x="4511040" y="2041936"/>
            <a:ext cx="404084" cy="90700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7" idx="2"/>
            <a:endCxn id="25" idx="7"/>
          </p:cNvCxnSpPr>
          <p:nvPr/>
        </p:nvCxnSpPr>
        <p:spPr>
          <a:xfrm rot="10800000" flipV="1">
            <a:off x="2834416" y="2697480"/>
            <a:ext cx="1059404" cy="9928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25" idx="4"/>
            <a:endCxn id="21" idx="1"/>
          </p:cNvCxnSpPr>
          <p:nvPr/>
        </p:nvCxnSpPr>
        <p:spPr>
          <a:xfrm rot="16200000" flipH="1">
            <a:off x="2339340" y="3474720"/>
            <a:ext cx="983204" cy="25168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21" idx="4"/>
            <a:endCxn id="15" idx="1"/>
          </p:cNvCxnSpPr>
          <p:nvPr/>
        </p:nvCxnSpPr>
        <p:spPr>
          <a:xfrm rot="16200000" flipH="1">
            <a:off x="2834640" y="4655820"/>
            <a:ext cx="754604" cy="25168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21" idx="7"/>
            <a:endCxn id="30" idx="3"/>
          </p:cNvCxnSpPr>
          <p:nvPr/>
        </p:nvCxnSpPr>
        <p:spPr>
          <a:xfrm rot="5400000" flipH="1" flipV="1">
            <a:off x="3063016" y="3664996"/>
            <a:ext cx="579568" cy="274768"/>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30" idx="0"/>
            <a:endCxn id="17" idx="3"/>
          </p:cNvCxnSpPr>
          <p:nvPr/>
        </p:nvCxnSpPr>
        <p:spPr>
          <a:xfrm rot="5400000" flipH="1" flipV="1">
            <a:off x="3596640" y="2849656"/>
            <a:ext cx="373604" cy="32788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25" idx="6"/>
            <a:endCxn id="14" idx="2"/>
          </p:cNvCxnSpPr>
          <p:nvPr/>
        </p:nvCxnSpPr>
        <p:spPr>
          <a:xfrm>
            <a:off x="2887980" y="2926080"/>
            <a:ext cx="4968240" cy="1295400"/>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29" idx="6"/>
            <a:endCxn id="20" idx="2"/>
          </p:cNvCxnSpPr>
          <p:nvPr/>
        </p:nvCxnSpPr>
        <p:spPr>
          <a:xfrm flipV="1">
            <a:off x="3116580" y="5821680"/>
            <a:ext cx="1844040" cy="304800"/>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29" idx="0"/>
            <a:endCxn id="21" idx="3"/>
          </p:cNvCxnSpPr>
          <p:nvPr/>
        </p:nvCxnSpPr>
        <p:spPr>
          <a:xfrm rot="5400000" flipH="1" flipV="1">
            <a:off x="2148840" y="5135656"/>
            <a:ext cx="1592804" cy="2308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29" idx="7"/>
            <a:endCxn id="15" idx="3"/>
          </p:cNvCxnSpPr>
          <p:nvPr/>
        </p:nvCxnSpPr>
        <p:spPr>
          <a:xfrm rot="5400000" flipH="1" flipV="1">
            <a:off x="2910616" y="5569996"/>
            <a:ext cx="579568" cy="274768"/>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15" idx="7"/>
            <a:endCxn id="22" idx="3"/>
          </p:cNvCxnSpPr>
          <p:nvPr/>
        </p:nvCxnSpPr>
        <p:spPr>
          <a:xfrm rot="5400000" flipH="1" flipV="1">
            <a:off x="3939316" y="3398296"/>
            <a:ext cx="1417768" cy="2103568"/>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18" idx="5"/>
            <a:endCxn id="23" idx="1"/>
          </p:cNvCxnSpPr>
          <p:nvPr/>
        </p:nvCxnSpPr>
        <p:spPr>
          <a:xfrm rot="16200000" flipH="1">
            <a:off x="8320816" y="3207796"/>
            <a:ext cx="808168" cy="503368"/>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28" idx="3"/>
            <a:endCxn id="16" idx="5"/>
          </p:cNvCxnSpPr>
          <p:nvPr/>
        </p:nvCxnSpPr>
        <p:spPr>
          <a:xfrm rot="5400000" flipH="1">
            <a:off x="8153400" y="4823012"/>
            <a:ext cx="228600" cy="2179768"/>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16" idx="0"/>
            <a:endCxn id="12" idx="4"/>
          </p:cNvCxnSpPr>
          <p:nvPr/>
        </p:nvCxnSpPr>
        <p:spPr>
          <a:xfrm rot="16200000" flipV="1">
            <a:off x="5402580" y="3840480"/>
            <a:ext cx="2529840" cy="762000"/>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27" idx="4"/>
            <a:endCxn id="20" idx="0"/>
          </p:cNvCxnSpPr>
          <p:nvPr/>
        </p:nvCxnSpPr>
        <p:spPr>
          <a:xfrm rot="5400000">
            <a:off x="3573780" y="3916680"/>
            <a:ext cx="3291840" cy="152400"/>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11" idx="2"/>
            <a:endCxn id="30" idx="5"/>
          </p:cNvCxnSpPr>
          <p:nvPr/>
        </p:nvCxnSpPr>
        <p:spPr>
          <a:xfrm rot="10800000">
            <a:off x="3748816" y="3512596"/>
            <a:ext cx="449804" cy="25168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17" idx="4"/>
            <a:endCxn id="11" idx="0"/>
          </p:cNvCxnSpPr>
          <p:nvPr/>
        </p:nvCxnSpPr>
        <p:spPr>
          <a:xfrm rot="16200000" flipH="1">
            <a:off x="3878580" y="3078480"/>
            <a:ext cx="701040" cy="304800"/>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21" idx="6"/>
            <a:endCxn id="19" idx="2"/>
          </p:cNvCxnSpPr>
          <p:nvPr/>
        </p:nvCxnSpPr>
        <p:spPr>
          <a:xfrm>
            <a:off x="3268980" y="4221480"/>
            <a:ext cx="4892040" cy="1143000"/>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26" idx="6"/>
            <a:endCxn id="18" idx="1"/>
          </p:cNvCxnSpPr>
          <p:nvPr/>
        </p:nvCxnSpPr>
        <p:spPr>
          <a:xfrm>
            <a:off x="7840980" y="2545080"/>
            <a:ext cx="373604" cy="251684"/>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7" name="Straight Connector 96"/>
          <p:cNvCxnSpPr>
            <a:cxnSpLocks/>
            <a:stCxn id="12" idx="1"/>
            <a:endCxn id="27" idx="5"/>
          </p:cNvCxnSpPr>
          <p:nvPr/>
        </p:nvCxnSpPr>
        <p:spPr>
          <a:xfrm flipH="1" flipV="1">
            <a:off x="5425216" y="2293396"/>
            <a:ext cx="731968" cy="350968"/>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9" name="Straight Connector 98"/>
          <p:cNvCxnSpPr>
            <a:stCxn id="20" idx="6"/>
            <a:endCxn id="16" idx="2"/>
          </p:cNvCxnSpPr>
          <p:nvPr/>
        </p:nvCxnSpPr>
        <p:spPr>
          <a:xfrm flipV="1">
            <a:off x="5326380" y="5669280"/>
            <a:ext cx="1539240" cy="152400"/>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1" name="Straight Connector 100"/>
          <p:cNvCxnSpPr>
            <a:stCxn id="15" idx="5"/>
            <a:endCxn id="20" idx="1"/>
          </p:cNvCxnSpPr>
          <p:nvPr/>
        </p:nvCxnSpPr>
        <p:spPr>
          <a:xfrm rot="16200000" flipH="1">
            <a:off x="4167916" y="4846096"/>
            <a:ext cx="274768" cy="1417768"/>
          </a:xfrm>
          <a:prstGeom prst="line">
            <a:avLst/>
          </a:prstGeom>
          <a:ln w="38100" cmpd="sng">
            <a:solidFill>
              <a:schemeClr val="accent1">
                <a:lumMod val="75000"/>
              </a:schemeClr>
            </a:solidFill>
            <a:tailEnd type="triangle"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32" name="Group 101"/>
          <p:cNvGrpSpPr/>
          <p:nvPr/>
        </p:nvGrpSpPr>
        <p:grpSpPr>
          <a:xfrm>
            <a:off x="2522220" y="1981200"/>
            <a:ext cx="7147560" cy="4328160"/>
            <a:chOff x="1524000" y="2209800"/>
            <a:chExt cx="7147560" cy="4328160"/>
          </a:xfrm>
          <a:effectLst>
            <a:outerShdw blurRad="50800" dist="38100" dir="2700000" algn="tl" rotWithShape="0">
              <a:prstClr val="black">
                <a:alpha val="40000"/>
              </a:prstClr>
            </a:outerShdw>
          </a:effectLst>
        </p:grpSpPr>
        <p:sp>
          <p:nvSpPr>
            <p:cNvPr id="11" name="Oval 10"/>
            <p:cNvSpPr/>
            <p:nvPr/>
          </p:nvSpPr>
          <p:spPr>
            <a:xfrm>
              <a:off x="3200400" y="38100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12" name="Oval 11"/>
            <p:cNvSpPr/>
            <p:nvPr/>
          </p:nvSpPr>
          <p:spPr>
            <a:xfrm>
              <a:off x="5105400" y="28194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3" name="Oval 12"/>
            <p:cNvSpPr/>
            <p:nvPr/>
          </p:nvSpPr>
          <p:spPr>
            <a:xfrm>
              <a:off x="4876800" y="47244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t>
              </a:r>
            </a:p>
          </p:txBody>
        </p:sp>
        <p:sp>
          <p:nvSpPr>
            <p:cNvPr id="14" name="Oval 13"/>
            <p:cNvSpPr/>
            <p:nvPr/>
          </p:nvSpPr>
          <p:spPr>
            <a:xfrm>
              <a:off x="6858000" y="42672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t>
              </a:r>
            </a:p>
          </p:txBody>
        </p:sp>
        <p:sp>
          <p:nvSpPr>
            <p:cNvPr id="15" name="Oval 14"/>
            <p:cNvSpPr/>
            <p:nvPr/>
          </p:nvSpPr>
          <p:spPr>
            <a:xfrm>
              <a:off x="2286000" y="53340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t>
              </a:r>
            </a:p>
          </p:txBody>
        </p:sp>
        <p:sp>
          <p:nvSpPr>
            <p:cNvPr id="16" name="Oval 15"/>
            <p:cNvSpPr/>
            <p:nvPr/>
          </p:nvSpPr>
          <p:spPr>
            <a:xfrm>
              <a:off x="5867400" y="57150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
              </a:r>
            </a:p>
          </p:txBody>
        </p:sp>
        <p:sp>
          <p:nvSpPr>
            <p:cNvPr id="17" name="Oval 16"/>
            <p:cNvSpPr/>
            <p:nvPr/>
          </p:nvSpPr>
          <p:spPr>
            <a:xfrm>
              <a:off x="2895600" y="27432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8" name="Oval 17"/>
            <p:cNvSpPr/>
            <p:nvPr/>
          </p:nvSpPr>
          <p:spPr>
            <a:xfrm>
              <a:off x="7162800" y="29718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19" name="Oval 18"/>
            <p:cNvSpPr/>
            <p:nvPr/>
          </p:nvSpPr>
          <p:spPr>
            <a:xfrm>
              <a:off x="7162800" y="54102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t>
              </a:r>
            </a:p>
          </p:txBody>
        </p:sp>
        <p:sp>
          <p:nvSpPr>
            <p:cNvPr id="20" name="Oval 19"/>
            <p:cNvSpPr/>
            <p:nvPr/>
          </p:nvSpPr>
          <p:spPr>
            <a:xfrm>
              <a:off x="3962400" y="58674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a:t>
              </a:r>
            </a:p>
          </p:txBody>
        </p:sp>
        <p:sp>
          <p:nvSpPr>
            <p:cNvPr id="21" name="Oval 20"/>
            <p:cNvSpPr/>
            <p:nvPr/>
          </p:nvSpPr>
          <p:spPr>
            <a:xfrm>
              <a:off x="1905000" y="42672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a:t>
              </a:r>
            </a:p>
          </p:txBody>
        </p:sp>
        <p:sp>
          <p:nvSpPr>
            <p:cNvPr id="22" name="Oval 21"/>
            <p:cNvSpPr/>
            <p:nvPr/>
          </p:nvSpPr>
          <p:spPr>
            <a:xfrm>
              <a:off x="4648200" y="36576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t>
              </a:r>
            </a:p>
          </p:txBody>
        </p:sp>
        <p:sp>
          <p:nvSpPr>
            <p:cNvPr id="23" name="Oval 22"/>
            <p:cNvSpPr/>
            <p:nvPr/>
          </p:nvSpPr>
          <p:spPr>
            <a:xfrm>
              <a:off x="7924800" y="40386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a:t>
              </a:r>
            </a:p>
          </p:txBody>
        </p:sp>
        <p:sp>
          <p:nvSpPr>
            <p:cNvPr id="24" name="Oval 23"/>
            <p:cNvSpPr/>
            <p:nvPr/>
          </p:nvSpPr>
          <p:spPr>
            <a:xfrm>
              <a:off x="8153400" y="32766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25" name="Oval 24"/>
            <p:cNvSpPr/>
            <p:nvPr/>
          </p:nvSpPr>
          <p:spPr>
            <a:xfrm>
              <a:off x="1524000" y="29718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6" name="Oval 25"/>
            <p:cNvSpPr/>
            <p:nvPr/>
          </p:nvSpPr>
          <p:spPr>
            <a:xfrm>
              <a:off x="6477000" y="25908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27" name="Oval 26"/>
            <p:cNvSpPr/>
            <p:nvPr/>
          </p:nvSpPr>
          <p:spPr>
            <a:xfrm>
              <a:off x="4114800" y="22098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28" name="Oval 27"/>
            <p:cNvSpPr/>
            <p:nvPr/>
          </p:nvSpPr>
          <p:spPr>
            <a:xfrm>
              <a:off x="8305800" y="59436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a:t>
              </a:r>
            </a:p>
          </p:txBody>
        </p:sp>
        <p:sp>
          <p:nvSpPr>
            <p:cNvPr id="29" name="Oval 28"/>
            <p:cNvSpPr/>
            <p:nvPr/>
          </p:nvSpPr>
          <p:spPr>
            <a:xfrm>
              <a:off x="1752600" y="61722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Q</a:t>
              </a:r>
            </a:p>
          </p:txBody>
        </p:sp>
        <p:sp>
          <p:nvSpPr>
            <p:cNvPr id="30" name="Oval 29"/>
            <p:cNvSpPr/>
            <p:nvPr/>
          </p:nvSpPr>
          <p:spPr>
            <a:xfrm>
              <a:off x="2438400" y="34290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sp>
          <p:nvSpPr>
            <p:cNvPr id="31" name="Oval 30"/>
            <p:cNvSpPr/>
            <p:nvPr/>
          </p:nvSpPr>
          <p:spPr>
            <a:xfrm>
              <a:off x="6781800" y="3352800"/>
              <a:ext cx="365760" cy="365760"/>
            </a:xfrm>
            <a:prstGeom prst="ellipse">
              <a:avLst/>
            </a:prstGeom>
            <a:solidFill>
              <a:schemeClr val="accent1">
                <a:lumMod val="60000"/>
                <a:lumOff val="40000"/>
              </a:schemeClr>
            </a:solidFill>
            <a:ln w="25400" cmpd="sng">
              <a:solidFill>
                <a:schemeClr val="accent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K</a:t>
              </a:r>
            </a:p>
          </p:txBody>
        </p:sp>
      </p:grpSp>
    </p:spTree>
    <p:extLst>
      <p:ext uri="{BB962C8B-B14F-4D97-AF65-F5344CB8AC3E}">
        <p14:creationId xmlns:p14="http://schemas.microsoft.com/office/powerpoint/2010/main" val="3173184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Hamiltonian cycle is NP-complete</a:t>
            </a:r>
          </a:p>
        </p:txBody>
      </p:sp>
      <p:sp>
        <p:nvSpPr>
          <p:cNvPr id="3" name="Content Placeholder 2"/>
          <p:cNvSpPr>
            <a:spLocks noGrp="1"/>
          </p:cNvSpPr>
          <p:nvPr>
            <p:ph idx="1"/>
          </p:nvPr>
        </p:nvSpPr>
        <p:spPr/>
        <p:txBody>
          <a:bodyPr>
            <a:normAutofit/>
          </a:bodyPr>
          <a:lstStyle/>
          <a:p>
            <a:r>
              <a:rPr lang="en-US" b="1" dirty="0"/>
              <a:t>Proof:</a:t>
            </a:r>
          </a:p>
          <a:p>
            <a:pPr lvl="1"/>
            <a:r>
              <a:rPr lang="en-US" dirty="0"/>
              <a:t>A list of vertices giving such a cycle could be checked in polynomial time, showing that Hamiltonian cycle is in NP.</a:t>
            </a:r>
          </a:p>
          <a:p>
            <a:pPr lvl="1"/>
            <a:r>
              <a:rPr lang="en-US" dirty="0"/>
              <a:t>We can reduce 3-SAT to Hamiltonian cycle in the following way.</a:t>
            </a:r>
          </a:p>
          <a:p>
            <a:pPr lvl="1"/>
            <a:r>
              <a:rPr lang="en-US" dirty="0"/>
              <a:t>Consider an instance of 3-SAT with variables </a:t>
            </a:r>
            <a:r>
              <a:rPr lang="en-US" b="1" i="1" dirty="0"/>
              <a:t>x</a:t>
            </a:r>
            <a:r>
              <a:rPr lang="en-US" baseline="-25000" dirty="0"/>
              <a:t>1</a:t>
            </a:r>
            <a:r>
              <a:rPr lang="en-US" dirty="0"/>
              <a:t>, </a:t>
            </a:r>
            <a:r>
              <a:rPr lang="en-US" b="1" i="1" dirty="0"/>
              <a:t>x</a:t>
            </a:r>
            <a:r>
              <a:rPr lang="en-US" baseline="-25000" dirty="0"/>
              <a:t>2</a:t>
            </a:r>
            <a:r>
              <a:rPr lang="en-US" dirty="0"/>
              <a:t>, …, </a:t>
            </a:r>
            <a:r>
              <a:rPr lang="en-US" b="1" i="1" dirty="0" err="1"/>
              <a:t>x</a:t>
            </a:r>
            <a:r>
              <a:rPr lang="en-US" b="1" i="1" baseline="-25000" dirty="0" err="1"/>
              <a:t>n</a:t>
            </a:r>
            <a:r>
              <a:rPr lang="en-US" dirty="0"/>
              <a:t> and clauses </a:t>
            </a:r>
            <a:r>
              <a:rPr lang="en-US" b="1" i="1" dirty="0"/>
              <a:t>C</a:t>
            </a:r>
            <a:r>
              <a:rPr lang="en-US" baseline="-25000" dirty="0"/>
              <a:t>1</a:t>
            </a:r>
            <a:r>
              <a:rPr lang="en-US" dirty="0"/>
              <a:t>,</a:t>
            </a:r>
            <a:r>
              <a:rPr lang="en-US" b="1" i="1" dirty="0"/>
              <a:t>C</a:t>
            </a:r>
            <a:r>
              <a:rPr lang="en-US" baseline="-25000" dirty="0"/>
              <a:t>2</a:t>
            </a:r>
            <a:r>
              <a:rPr lang="en-US" dirty="0"/>
              <a:t>,…,</a:t>
            </a:r>
            <a:r>
              <a:rPr lang="en-US" b="1" i="1" dirty="0" err="1"/>
              <a:t>C</a:t>
            </a:r>
            <a:r>
              <a:rPr lang="en-US" b="1" i="1" baseline="-25000" dirty="0" err="1"/>
              <a:t>k</a:t>
            </a:r>
            <a:endParaRPr lang="en-US" b="1" i="1" baseline="-25000" dirty="0"/>
          </a:p>
          <a:p>
            <a:pPr lvl="1"/>
            <a:r>
              <a:rPr lang="en-US" dirty="0"/>
              <a:t>Imagine a graph with 2</a:t>
            </a:r>
            <a:r>
              <a:rPr lang="en-US" b="1" i="1" baseline="30000" dirty="0"/>
              <a:t>n</a:t>
            </a:r>
            <a:r>
              <a:rPr lang="en-US" dirty="0"/>
              <a:t> different Hamiltonian cycles, corresponding to the 2</a:t>
            </a:r>
            <a:r>
              <a:rPr lang="en-US" b="1" i="1" baseline="30000" dirty="0"/>
              <a:t>n</a:t>
            </a:r>
            <a:r>
              <a:rPr lang="en-US" dirty="0"/>
              <a:t> truth assignments to the variables.</a:t>
            </a:r>
          </a:p>
        </p:txBody>
      </p:sp>
    </p:spTree>
    <p:extLst>
      <p:ext uri="{BB962C8B-B14F-4D97-AF65-F5344CB8AC3E}">
        <p14:creationId xmlns:p14="http://schemas.microsoft.com/office/powerpoint/2010/main" val="1264020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continued</a:t>
            </a:r>
          </a:p>
        </p:txBody>
      </p:sp>
      <p:sp>
        <p:nvSpPr>
          <p:cNvPr id="3" name="Content Placeholder 2"/>
          <p:cNvSpPr>
            <a:spLocks noGrp="1"/>
          </p:cNvSpPr>
          <p:nvPr>
            <p:ph idx="1"/>
          </p:nvPr>
        </p:nvSpPr>
        <p:spPr/>
        <p:txBody>
          <a:bodyPr>
            <a:normAutofit/>
          </a:bodyPr>
          <a:lstStyle/>
          <a:p>
            <a:r>
              <a:rPr lang="en-US" dirty="0"/>
              <a:t>Specifically, imagine </a:t>
            </a:r>
            <a:r>
              <a:rPr lang="en-US" b="1" i="1" dirty="0"/>
              <a:t>n</a:t>
            </a:r>
            <a:r>
              <a:rPr lang="en-US" dirty="0"/>
              <a:t> paths </a:t>
            </a:r>
            <a:r>
              <a:rPr lang="en-US" b="1" i="1" dirty="0"/>
              <a:t>P</a:t>
            </a:r>
            <a:r>
              <a:rPr lang="en-US" baseline="-25000" dirty="0"/>
              <a:t>1</a:t>
            </a:r>
            <a:r>
              <a:rPr lang="en-US" dirty="0"/>
              <a:t>,</a:t>
            </a:r>
            <a:r>
              <a:rPr lang="en-US" b="1" i="1" dirty="0"/>
              <a:t>P</a:t>
            </a:r>
            <a:r>
              <a:rPr lang="en-US" baseline="-25000" dirty="0"/>
              <a:t>2</a:t>
            </a:r>
            <a:r>
              <a:rPr lang="en-US" dirty="0"/>
              <a:t>,…,</a:t>
            </a:r>
            <a:r>
              <a:rPr lang="en-US" b="1" i="1" dirty="0" err="1"/>
              <a:t>P</a:t>
            </a:r>
            <a:r>
              <a:rPr lang="en-US" b="1" i="1" baseline="-25000" dirty="0" err="1"/>
              <a:t>n</a:t>
            </a:r>
            <a:endParaRPr lang="en-US" b="1" i="1" baseline="-25000" dirty="0"/>
          </a:p>
          <a:p>
            <a:r>
              <a:rPr lang="en-US" b="1" i="1" dirty="0"/>
              <a:t>P</a:t>
            </a:r>
            <a:r>
              <a:rPr lang="en-US" b="1" i="1" baseline="-25000" dirty="0"/>
              <a:t>i</a:t>
            </a:r>
            <a:r>
              <a:rPr lang="en-US" dirty="0"/>
              <a:t> consists of nodes </a:t>
            </a:r>
            <a:r>
              <a:rPr lang="en-US" b="1" i="1" dirty="0"/>
              <a:t>v</a:t>
            </a:r>
            <a:r>
              <a:rPr lang="en-US" b="1" i="1" baseline="-25000" dirty="0"/>
              <a:t>i</a:t>
            </a:r>
            <a:r>
              <a:rPr lang="en-US" baseline="-25000" dirty="0"/>
              <a:t>1</a:t>
            </a:r>
            <a:r>
              <a:rPr lang="en-US" dirty="0"/>
              <a:t>,</a:t>
            </a:r>
            <a:r>
              <a:rPr lang="en-US" b="1" i="1" dirty="0"/>
              <a:t>v</a:t>
            </a:r>
            <a:r>
              <a:rPr lang="en-US" b="1" i="1" baseline="-25000" dirty="0"/>
              <a:t>i</a:t>
            </a:r>
            <a:r>
              <a:rPr lang="en-US" baseline="-25000" dirty="0"/>
              <a:t>2</a:t>
            </a:r>
            <a:r>
              <a:rPr lang="en-US" dirty="0"/>
              <a:t>,…,</a:t>
            </a:r>
            <a:r>
              <a:rPr lang="en-US" b="1" i="1" dirty="0" err="1"/>
              <a:t>v</a:t>
            </a:r>
            <a:r>
              <a:rPr lang="en-US" b="1" i="1" baseline="-25000" dirty="0" err="1"/>
              <a:t>ib</a:t>
            </a:r>
            <a:r>
              <a:rPr lang="en-US" dirty="0"/>
              <a:t> where </a:t>
            </a:r>
            <a:r>
              <a:rPr lang="en-US" b="1" i="1" dirty="0"/>
              <a:t>b</a:t>
            </a:r>
            <a:r>
              <a:rPr lang="en-US" dirty="0"/>
              <a:t> = 3</a:t>
            </a:r>
            <a:r>
              <a:rPr lang="en-US" b="1" i="1" dirty="0"/>
              <a:t>k</a:t>
            </a:r>
            <a:r>
              <a:rPr lang="en-US" dirty="0"/>
              <a:t> + 3</a:t>
            </a:r>
          </a:p>
          <a:p>
            <a:r>
              <a:rPr lang="en-US" dirty="0"/>
              <a:t>There is an edge from </a:t>
            </a:r>
            <a:r>
              <a:rPr lang="en-US" b="1" i="1" dirty="0" err="1"/>
              <a:t>v</a:t>
            </a:r>
            <a:r>
              <a:rPr lang="en-US" b="1" i="1" baseline="-25000" dirty="0" err="1"/>
              <a:t>ij</a:t>
            </a:r>
            <a:r>
              <a:rPr lang="en-US" dirty="0"/>
              <a:t> to </a:t>
            </a:r>
            <a:r>
              <a:rPr lang="en-US" b="1" i="1" dirty="0"/>
              <a:t>v</a:t>
            </a:r>
            <a:r>
              <a:rPr lang="en-US" b="1" i="1" baseline="-25000" dirty="0"/>
              <a:t>i</a:t>
            </a:r>
            <a:r>
              <a:rPr lang="en-US" baseline="-25000" dirty="0"/>
              <a:t>,</a:t>
            </a:r>
            <a:r>
              <a:rPr lang="en-US" b="1" i="1" baseline="-25000" dirty="0"/>
              <a:t>j</a:t>
            </a:r>
            <a:r>
              <a:rPr lang="en-US" baseline="-25000" dirty="0"/>
              <a:t>+1</a:t>
            </a:r>
            <a:r>
              <a:rPr lang="en-US" dirty="0"/>
              <a:t> and an edge from </a:t>
            </a:r>
            <a:r>
              <a:rPr lang="en-US" b="1" i="1" dirty="0"/>
              <a:t>v</a:t>
            </a:r>
            <a:r>
              <a:rPr lang="en-US" b="1" i="1" baseline="-25000" dirty="0"/>
              <a:t>i</a:t>
            </a:r>
            <a:r>
              <a:rPr lang="en-US" baseline="-25000" dirty="0"/>
              <a:t>,</a:t>
            </a:r>
            <a:r>
              <a:rPr lang="en-US" b="1" i="1" baseline="-25000" dirty="0"/>
              <a:t>j</a:t>
            </a:r>
            <a:r>
              <a:rPr lang="en-US" baseline="-25000" dirty="0"/>
              <a:t>+1</a:t>
            </a:r>
            <a:r>
              <a:rPr lang="en-US" dirty="0"/>
              <a:t> to </a:t>
            </a:r>
            <a:r>
              <a:rPr lang="en-US" b="1" i="1" dirty="0" err="1"/>
              <a:t>v</a:t>
            </a:r>
            <a:r>
              <a:rPr lang="en-US" b="1" i="1" baseline="-25000" dirty="0" err="1"/>
              <a:t>ij</a:t>
            </a:r>
            <a:r>
              <a:rPr lang="en-US" dirty="0"/>
              <a:t>, in other words, in both directions</a:t>
            </a:r>
          </a:p>
          <a:p>
            <a:r>
              <a:rPr lang="en-US" dirty="0"/>
              <a:t>We hook these paths together by putting edges from </a:t>
            </a:r>
            <a:r>
              <a:rPr lang="en-US" b="1" i="1" dirty="0"/>
              <a:t>v</a:t>
            </a:r>
            <a:r>
              <a:rPr lang="en-US" b="1" i="1" baseline="-25000" dirty="0"/>
              <a:t>i</a:t>
            </a:r>
            <a:r>
              <a:rPr lang="en-US" baseline="-25000" dirty="0"/>
              <a:t>1</a:t>
            </a:r>
            <a:r>
              <a:rPr lang="en-US" dirty="0"/>
              <a:t> to </a:t>
            </a:r>
            <a:r>
              <a:rPr lang="en-US" b="1" i="1" dirty="0"/>
              <a:t>v</a:t>
            </a:r>
            <a:r>
              <a:rPr lang="en-US" b="1" i="1" baseline="-25000" dirty="0"/>
              <a:t>i</a:t>
            </a:r>
            <a:r>
              <a:rPr lang="en-US" baseline="-25000" dirty="0"/>
              <a:t>+1,1</a:t>
            </a:r>
            <a:r>
              <a:rPr lang="en-US" dirty="0"/>
              <a:t> and to </a:t>
            </a:r>
            <a:r>
              <a:rPr lang="en-US" b="1" i="1" dirty="0"/>
              <a:t>v</a:t>
            </a:r>
            <a:r>
              <a:rPr lang="en-US" b="1" i="1" baseline="-25000" dirty="0"/>
              <a:t>i</a:t>
            </a:r>
            <a:r>
              <a:rPr lang="en-US" baseline="-25000" dirty="0"/>
              <a:t>+1,</a:t>
            </a:r>
            <a:r>
              <a:rPr lang="en-US" b="1" i="1" baseline="-25000" dirty="0"/>
              <a:t>b</a:t>
            </a:r>
            <a:r>
              <a:rPr lang="en-US" dirty="0"/>
              <a:t> and from </a:t>
            </a:r>
            <a:r>
              <a:rPr lang="en-US" b="1" i="1" dirty="0" err="1"/>
              <a:t>v</a:t>
            </a:r>
            <a:r>
              <a:rPr lang="en-US" b="1" i="1" baseline="-25000" dirty="0" err="1"/>
              <a:t>ib</a:t>
            </a:r>
            <a:r>
              <a:rPr lang="en-US" dirty="0"/>
              <a:t> to </a:t>
            </a:r>
            <a:r>
              <a:rPr lang="en-US" b="1" i="1" dirty="0"/>
              <a:t>v</a:t>
            </a:r>
            <a:r>
              <a:rPr lang="en-US" b="1" i="1" baseline="-25000" dirty="0"/>
              <a:t>i</a:t>
            </a:r>
            <a:r>
              <a:rPr lang="en-US" baseline="-25000" dirty="0"/>
              <a:t>+1,1</a:t>
            </a:r>
            <a:r>
              <a:rPr lang="en-US" dirty="0"/>
              <a:t> and to </a:t>
            </a:r>
            <a:r>
              <a:rPr lang="en-US" b="1" i="1" dirty="0"/>
              <a:t>v</a:t>
            </a:r>
            <a:r>
              <a:rPr lang="en-US" b="1" i="1" baseline="-25000" dirty="0"/>
              <a:t>i</a:t>
            </a:r>
            <a:r>
              <a:rPr lang="en-US" baseline="-25000" dirty="0"/>
              <a:t>+1,</a:t>
            </a:r>
            <a:r>
              <a:rPr lang="en-US" b="1" i="1" baseline="-25000" dirty="0"/>
              <a:t>b</a:t>
            </a:r>
          </a:p>
          <a:p>
            <a:r>
              <a:rPr lang="en-US" dirty="0"/>
              <a:t>Finally, we add two nodes </a:t>
            </a:r>
            <a:r>
              <a:rPr lang="en-US" b="1" i="1" dirty="0"/>
              <a:t>s</a:t>
            </a:r>
            <a:r>
              <a:rPr lang="en-US" dirty="0"/>
              <a:t> and </a:t>
            </a:r>
            <a:r>
              <a:rPr lang="en-US" b="1" i="1" dirty="0"/>
              <a:t>t</a:t>
            </a:r>
          </a:p>
          <a:p>
            <a:r>
              <a:rPr lang="en-US" dirty="0"/>
              <a:t>We put edges from </a:t>
            </a:r>
            <a:r>
              <a:rPr lang="en-US" b="1" i="1" dirty="0"/>
              <a:t>s</a:t>
            </a:r>
            <a:r>
              <a:rPr lang="en-US" dirty="0"/>
              <a:t> to </a:t>
            </a:r>
            <a:r>
              <a:rPr lang="en-US" b="1" i="1" dirty="0"/>
              <a:t>v</a:t>
            </a:r>
            <a:r>
              <a:rPr lang="en-US" baseline="-25000" dirty="0"/>
              <a:t>11</a:t>
            </a:r>
            <a:r>
              <a:rPr lang="en-US" dirty="0"/>
              <a:t> and </a:t>
            </a:r>
            <a:r>
              <a:rPr lang="en-US" b="1" i="1" dirty="0"/>
              <a:t>v</a:t>
            </a:r>
            <a:r>
              <a:rPr lang="en-US" baseline="-25000" dirty="0"/>
              <a:t>1</a:t>
            </a:r>
            <a:r>
              <a:rPr lang="en-US" b="1" i="1" baseline="-25000" dirty="0"/>
              <a:t>b</a:t>
            </a:r>
            <a:r>
              <a:rPr lang="en-US" dirty="0"/>
              <a:t>, from </a:t>
            </a:r>
            <a:r>
              <a:rPr lang="en-US" b="1" i="1" dirty="0"/>
              <a:t>v</a:t>
            </a:r>
            <a:r>
              <a:rPr lang="en-US" b="1" i="1" baseline="-25000" dirty="0"/>
              <a:t>n</a:t>
            </a:r>
            <a:r>
              <a:rPr lang="en-US" baseline="-25000" dirty="0"/>
              <a:t>1</a:t>
            </a:r>
            <a:r>
              <a:rPr lang="en-US" dirty="0"/>
              <a:t> and </a:t>
            </a:r>
            <a:r>
              <a:rPr lang="en-US" b="1" i="1" dirty="0" err="1"/>
              <a:t>v</a:t>
            </a:r>
            <a:r>
              <a:rPr lang="en-US" b="1" i="1" baseline="-25000" dirty="0" err="1"/>
              <a:t>nb</a:t>
            </a:r>
            <a:r>
              <a:rPr lang="en-US" dirty="0"/>
              <a:t> to </a:t>
            </a:r>
            <a:r>
              <a:rPr lang="en-US" b="1" i="1" dirty="0"/>
              <a:t>t</a:t>
            </a:r>
            <a:r>
              <a:rPr lang="en-US" dirty="0"/>
              <a:t>, and from </a:t>
            </a:r>
            <a:r>
              <a:rPr lang="en-US" b="1" i="1" dirty="0"/>
              <a:t>t</a:t>
            </a:r>
            <a:r>
              <a:rPr lang="en-US" dirty="0"/>
              <a:t> to </a:t>
            </a:r>
            <a:r>
              <a:rPr lang="en-US" b="1" i="1" dirty="0"/>
              <a:t>s</a:t>
            </a:r>
          </a:p>
        </p:txBody>
      </p:sp>
    </p:spTree>
    <p:extLst>
      <p:ext uri="{BB962C8B-B14F-4D97-AF65-F5344CB8AC3E}">
        <p14:creationId xmlns:p14="http://schemas.microsoft.com/office/powerpoint/2010/main" val="442427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32A79-8B36-4930-A98A-46687FE53F25}"/>
              </a:ext>
            </a:extLst>
          </p:cNvPr>
          <p:cNvSpPr>
            <a:spLocks noGrp="1"/>
          </p:cNvSpPr>
          <p:nvPr>
            <p:ph type="title"/>
          </p:nvPr>
        </p:nvSpPr>
        <p:spPr/>
        <p:txBody>
          <a:bodyPr/>
          <a:lstStyle/>
          <a:p>
            <a:r>
              <a:rPr lang="en-US" dirty="0"/>
              <a:t>What does that look like?</a:t>
            </a:r>
          </a:p>
        </p:txBody>
      </p:sp>
      <p:sp>
        <p:nvSpPr>
          <p:cNvPr id="4" name="Oval 3">
            <a:extLst>
              <a:ext uri="{FF2B5EF4-FFF2-40B4-BE49-F238E27FC236}">
                <a16:creationId xmlns:a16="http://schemas.microsoft.com/office/drawing/2014/main" id="{C0E41576-0802-4B02-9440-8E9F54B97F3D}"/>
              </a:ext>
            </a:extLst>
          </p:cNvPr>
          <p:cNvSpPr/>
          <p:nvPr/>
        </p:nvSpPr>
        <p:spPr>
          <a:xfrm>
            <a:off x="3810000" y="17526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t>s</a:t>
            </a:r>
          </a:p>
        </p:txBody>
      </p:sp>
      <p:sp>
        <p:nvSpPr>
          <p:cNvPr id="5" name="Oval 4">
            <a:extLst>
              <a:ext uri="{FF2B5EF4-FFF2-40B4-BE49-F238E27FC236}">
                <a16:creationId xmlns:a16="http://schemas.microsoft.com/office/drawing/2014/main" id="{CCB8A6CF-08DB-40ED-B9CB-9961A29F6B89}"/>
              </a:ext>
            </a:extLst>
          </p:cNvPr>
          <p:cNvSpPr/>
          <p:nvPr/>
        </p:nvSpPr>
        <p:spPr>
          <a:xfrm>
            <a:off x="3810000" y="62484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t>t</a:t>
            </a:r>
          </a:p>
        </p:txBody>
      </p:sp>
      <p:sp>
        <p:nvSpPr>
          <p:cNvPr id="6" name="Oval 5">
            <a:extLst>
              <a:ext uri="{FF2B5EF4-FFF2-40B4-BE49-F238E27FC236}">
                <a16:creationId xmlns:a16="http://schemas.microsoft.com/office/drawing/2014/main" id="{EA549F89-DB6D-4E96-B519-059A76DEB834}"/>
              </a:ext>
            </a:extLst>
          </p:cNvPr>
          <p:cNvSpPr/>
          <p:nvPr/>
        </p:nvSpPr>
        <p:spPr>
          <a:xfrm>
            <a:off x="838200" y="3175826"/>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7" name="Oval 6">
            <a:extLst>
              <a:ext uri="{FF2B5EF4-FFF2-40B4-BE49-F238E27FC236}">
                <a16:creationId xmlns:a16="http://schemas.microsoft.com/office/drawing/2014/main" id="{CC9125F7-4718-49B4-A5E8-7B8B504A754C}"/>
              </a:ext>
            </a:extLst>
          </p:cNvPr>
          <p:cNvSpPr/>
          <p:nvPr/>
        </p:nvSpPr>
        <p:spPr>
          <a:xfrm>
            <a:off x="1905000" y="3175826"/>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8" name="Oval 7">
            <a:extLst>
              <a:ext uri="{FF2B5EF4-FFF2-40B4-BE49-F238E27FC236}">
                <a16:creationId xmlns:a16="http://schemas.microsoft.com/office/drawing/2014/main" id="{0B07849C-4BCA-487B-AC70-CCC0F7556626}"/>
              </a:ext>
            </a:extLst>
          </p:cNvPr>
          <p:cNvSpPr/>
          <p:nvPr/>
        </p:nvSpPr>
        <p:spPr>
          <a:xfrm>
            <a:off x="2971800" y="3175826"/>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cxnSp>
        <p:nvCxnSpPr>
          <p:cNvPr id="10" name="Straight Arrow Connector 9">
            <a:extLst>
              <a:ext uri="{FF2B5EF4-FFF2-40B4-BE49-F238E27FC236}">
                <a16:creationId xmlns:a16="http://schemas.microsoft.com/office/drawing/2014/main" id="{C57698D8-23CC-4C5D-84A9-EFB91E5E2F80}"/>
              </a:ext>
            </a:extLst>
          </p:cNvPr>
          <p:cNvCxnSpPr>
            <a:stCxn id="6" idx="7"/>
            <a:endCxn id="7" idx="1"/>
          </p:cNvCxnSpPr>
          <p:nvPr/>
        </p:nvCxnSpPr>
        <p:spPr>
          <a:xfrm>
            <a:off x="1163404" y="3231622"/>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2F63211-366E-4AE1-B4F0-C0A61180473C}"/>
              </a:ext>
            </a:extLst>
          </p:cNvPr>
          <p:cNvCxnSpPr>
            <a:cxnSpLocks/>
            <a:stCxn id="7" idx="3"/>
            <a:endCxn id="6" idx="5"/>
          </p:cNvCxnSpPr>
          <p:nvPr/>
        </p:nvCxnSpPr>
        <p:spPr>
          <a:xfrm flipH="1">
            <a:off x="1163404" y="3501030"/>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4786E5C-6711-4FB8-B015-A6385826B3DC}"/>
              </a:ext>
            </a:extLst>
          </p:cNvPr>
          <p:cNvCxnSpPr>
            <a:cxnSpLocks/>
            <a:stCxn id="7" idx="7"/>
            <a:endCxn id="8" idx="1"/>
          </p:cNvCxnSpPr>
          <p:nvPr/>
        </p:nvCxnSpPr>
        <p:spPr>
          <a:xfrm>
            <a:off x="2230204" y="3231622"/>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FDD60B9-62AB-4E58-9F01-05143168589C}"/>
              </a:ext>
            </a:extLst>
          </p:cNvPr>
          <p:cNvCxnSpPr>
            <a:cxnSpLocks/>
            <a:stCxn id="8" idx="3"/>
            <a:endCxn id="7" idx="5"/>
          </p:cNvCxnSpPr>
          <p:nvPr/>
        </p:nvCxnSpPr>
        <p:spPr>
          <a:xfrm flipH="1">
            <a:off x="2230204" y="3501030"/>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3D90DBA9-236A-42C2-95B3-4B687A23770E}"/>
              </a:ext>
            </a:extLst>
          </p:cNvPr>
          <p:cNvSpPr/>
          <p:nvPr/>
        </p:nvSpPr>
        <p:spPr>
          <a:xfrm>
            <a:off x="4572000" y="3175826"/>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21" name="Oval 20">
            <a:extLst>
              <a:ext uri="{FF2B5EF4-FFF2-40B4-BE49-F238E27FC236}">
                <a16:creationId xmlns:a16="http://schemas.microsoft.com/office/drawing/2014/main" id="{309109DE-9706-49E3-A40A-BF3B16FB04D2}"/>
              </a:ext>
            </a:extLst>
          </p:cNvPr>
          <p:cNvSpPr/>
          <p:nvPr/>
        </p:nvSpPr>
        <p:spPr>
          <a:xfrm>
            <a:off x="5638800" y="3175826"/>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22" name="Oval 21">
            <a:extLst>
              <a:ext uri="{FF2B5EF4-FFF2-40B4-BE49-F238E27FC236}">
                <a16:creationId xmlns:a16="http://schemas.microsoft.com/office/drawing/2014/main" id="{E047018E-81E0-469D-ADA9-595AF9E3196C}"/>
              </a:ext>
            </a:extLst>
          </p:cNvPr>
          <p:cNvSpPr/>
          <p:nvPr/>
        </p:nvSpPr>
        <p:spPr>
          <a:xfrm>
            <a:off x="6705600" y="3175826"/>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cxnSp>
        <p:nvCxnSpPr>
          <p:cNvPr id="23" name="Straight Arrow Connector 22">
            <a:extLst>
              <a:ext uri="{FF2B5EF4-FFF2-40B4-BE49-F238E27FC236}">
                <a16:creationId xmlns:a16="http://schemas.microsoft.com/office/drawing/2014/main" id="{4FED36B8-2D3E-4D24-B232-9ABF13FDA4B3}"/>
              </a:ext>
            </a:extLst>
          </p:cNvPr>
          <p:cNvCxnSpPr>
            <a:stCxn id="20" idx="7"/>
            <a:endCxn id="21" idx="1"/>
          </p:cNvCxnSpPr>
          <p:nvPr/>
        </p:nvCxnSpPr>
        <p:spPr>
          <a:xfrm>
            <a:off x="4897204" y="3231622"/>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4671EC2A-0F64-44E6-AD10-D5F5BA8FCFE4}"/>
              </a:ext>
            </a:extLst>
          </p:cNvPr>
          <p:cNvCxnSpPr>
            <a:cxnSpLocks/>
            <a:stCxn id="21" idx="3"/>
            <a:endCxn id="20" idx="5"/>
          </p:cNvCxnSpPr>
          <p:nvPr/>
        </p:nvCxnSpPr>
        <p:spPr>
          <a:xfrm flipH="1">
            <a:off x="4897204" y="3501030"/>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01FC6B15-626B-489A-B9F9-C69134FDFE98}"/>
              </a:ext>
            </a:extLst>
          </p:cNvPr>
          <p:cNvCxnSpPr>
            <a:cxnSpLocks/>
            <a:stCxn id="21" idx="7"/>
            <a:endCxn id="22" idx="1"/>
          </p:cNvCxnSpPr>
          <p:nvPr/>
        </p:nvCxnSpPr>
        <p:spPr>
          <a:xfrm>
            <a:off x="5964004" y="3231622"/>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F4C9DF64-D945-4B43-9C76-F970D048D5B7}"/>
              </a:ext>
            </a:extLst>
          </p:cNvPr>
          <p:cNvCxnSpPr>
            <a:cxnSpLocks/>
            <a:stCxn id="22" idx="3"/>
            <a:endCxn id="21" idx="5"/>
          </p:cNvCxnSpPr>
          <p:nvPr/>
        </p:nvCxnSpPr>
        <p:spPr>
          <a:xfrm flipH="1">
            <a:off x="5964004" y="3501030"/>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FA6A4D50-58CC-42A6-AF31-B3FA0077A972}"/>
              </a:ext>
            </a:extLst>
          </p:cNvPr>
          <p:cNvCxnSpPr>
            <a:cxnSpLocks/>
            <a:stCxn id="8" idx="7"/>
            <a:endCxn id="20" idx="1"/>
          </p:cNvCxnSpPr>
          <p:nvPr/>
        </p:nvCxnSpPr>
        <p:spPr>
          <a:xfrm>
            <a:off x="3297004" y="3231622"/>
            <a:ext cx="1330792" cy="0"/>
          </a:xfrm>
          <a:prstGeom prst="straightConnector1">
            <a:avLst/>
          </a:prstGeom>
          <a:ln w="19050">
            <a:gradFill>
              <a:gsLst>
                <a:gs pos="0">
                  <a:srgbClr val="000000"/>
                </a:gs>
                <a:gs pos="66500">
                  <a:srgbClr val="000000">
                    <a:alpha val="0"/>
                  </a:srgbClr>
                </a:gs>
                <a:gs pos="33000">
                  <a:schemeClr val="tx1">
                    <a:alpha val="0"/>
                  </a:schemeClr>
                </a:gs>
                <a:gs pos="100000">
                  <a:schemeClr val="tx1"/>
                </a:gs>
              </a:gsLst>
              <a:lin ang="0" scaled="0"/>
            </a:gradFill>
            <a:tailEnd type="triangle" w="lg" len="lg"/>
          </a:ln>
        </p:spPr>
        <p:style>
          <a:lnRef idx="1">
            <a:schemeClr val="accent1"/>
          </a:lnRef>
          <a:fillRef idx="0">
            <a:schemeClr val="accent1"/>
          </a:fillRef>
          <a:effectRef idx="0">
            <a:schemeClr val="accent1"/>
          </a:effectRef>
          <a:fontRef idx="minor">
            <a:schemeClr val="tx1"/>
          </a:fontRef>
        </p:style>
      </p:cxnSp>
      <p:sp>
        <p:nvSpPr>
          <p:cNvPr id="39" name="Left Brace 38">
            <a:extLst>
              <a:ext uri="{FF2B5EF4-FFF2-40B4-BE49-F238E27FC236}">
                <a16:creationId xmlns:a16="http://schemas.microsoft.com/office/drawing/2014/main" id="{B23CB116-6F2F-4B93-80E9-C311BA0E120B}"/>
              </a:ext>
            </a:extLst>
          </p:cNvPr>
          <p:cNvSpPr/>
          <p:nvPr/>
        </p:nvSpPr>
        <p:spPr>
          <a:xfrm rot="5400000">
            <a:off x="3778353" y="40385"/>
            <a:ext cx="368093" cy="5597992"/>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a:extLst>
              <a:ext uri="{FF2B5EF4-FFF2-40B4-BE49-F238E27FC236}">
                <a16:creationId xmlns:a16="http://schemas.microsoft.com/office/drawing/2014/main" id="{2057A061-80E0-4D5D-A7D1-98C6A6016EF8}"/>
              </a:ext>
            </a:extLst>
          </p:cNvPr>
          <p:cNvSpPr txBox="1"/>
          <p:nvPr/>
        </p:nvSpPr>
        <p:spPr>
          <a:xfrm>
            <a:off x="3200400" y="2209800"/>
            <a:ext cx="1600200" cy="369332"/>
          </a:xfrm>
          <a:prstGeom prst="rect">
            <a:avLst/>
          </a:prstGeom>
          <a:noFill/>
        </p:spPr>
        <p:txBody>
          <a:bodyPr wrap="square" rtlCol="0">
            <a:spAutoFit/>
          </a:bodyPr>
          <a:lstStyle/>
          <a:p>
            <a:pPr algn="ctr"/>
            <a:r>
              <a:rPr lang="en-US" dirty="0"/>
              <a:t>3</a:t>
            </a:r>
            <a:r>
              <a:rPr lang="en-US" b="1" i="1" dirty="0"/>
              <a:t>k</a:t>
            </a:r>
            <a:r>
              <a:rPr lang="en-US" dirty="0"/>
              <a:t> + 3 nodes</a:t>
            </a:r>
          </a:p>
        </p:txBody>
      </p:sp>
      <p:sp>
        <p:nvSpPr>
          <p:cNvPr id="41" name="TextBox 40">
            <a:extLst>
              <a:ext uri="{FF2B5EF4-FFF2-40B4-BE49-F238E27FC236}">
                <a16:creationId xmlns:a16="http://schemas.microsoft.com/office/drawing/2014/main" id="{A0EE6AC4-CBE3-46CF-826A-D87427BF91FC}"/>
              </a:ext>
            </a:extLst>
          </p:cNvPr>
          <p:cNvSpPr txBox="1"/>
          <p:nvPr/>
        </p:nvSpPr>
        <p:spPr>
          <a:xfrm>
            <a:off x="7543800" y="3263694"/>
            <a:ext cx="4191000" cy="369332"/>
          </a:xfrm>
          <a:prstGeom prst="rect">
            <a:avLst/>
          </a:prstGeom>
          <a:noFill/>
        </p:spPr>
        <p:txBody>
          <a:bodyPr wrap="square" rtlCol="0">
            <a:spAutoFit/>
          </a:bodyPr>
          <a:lstStyle/>
          <a:p>
            <a:r>
              <a:rPr lang="en-US" b="1" i="1" dirty="0"/>
              <a:t>P</a:t>
            </a:r>
            <a:r>
              <a:rPr lang="en-US" baseline="-25000" dirty="0"/>
              <a:t>1</a:t>
            </a:r>
            <a:r>
              <a:rPr lang="en-US" dirty="0"/>
              <a:t> (nodes for </a:t>
            </a:r>
            <a:r>
              <a:rPr lang="en-US" b="1" i="1" dirty="0"/>
              <a:t>x</a:t>
            </a:r>
            <a:r>
              <a:rPr lang="en-US" baseline="-25000" dirty="0"/>
              <a:t>1</a:t>
            </a:r>
            <a:r>
              <a:rPr lang="en-US" dirty="0"/>
              <a:t>, first Boolean variable)</a:t>
            </a:r>
          </a:p>
        </p:txBody>
      </p:sp>
      <p:sp>
        <p:nvSpPr>
          <p:cNvPr id="42" name="Oval 41">
            <a:extLst>
              <a:ext uri="{FF2B5EF4-FFF2-40B4-BE49-F238E27FC236}">
                <a16:creationId xmlns:a16="http://schemas.microsoft.com/office/drawing/2014/main" id="{875FA740-A373-4141-8A29-43233BF779A4}"/>
              </a:ext>
            </a:extLst>
          </p:cNvPr>
          <p:cNvSpPr/>
          <p:nvPr/>
        </p:nvSpPr>
        <p:spPr>
          <a:xfrm>
            <a:off x="838200" y="4114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43" name="Oval 42">
            <a:extLst>
              <a:ext uri="{FF2B5EF4-FFF2-40B4-BE49-F238E27FC236}">
                <a16:creationId xmlns:a16="http://schemas.microsoft.com/office/drawing/2014/main" id="{AE0AB560-0754-4DA1-85FB-05B7E4699463}"/>
              </a:ext>
            </a:extLst>
          </p:cNvPr>
          <p:cNvSpPr/>
          <p:nvPr/>
        </p:nvSpPr>
        <p:spPr>
          <a:xfrm>
            <a:off x="1905000" y="4114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44" name="Oval 43">
            <a:extLst>
              <a:ext uri="{FF2B5EF4-FFF2-40B4-BE49-F238E27FC236}">
                <a16:creationId xmlns:a16="http://schemas.microsoft.com/office/drawing/2014/main" id="{5CEAE087-0E30-4D24-B453-1BF5D7CAC0E4}"/>
              </a:ext>
            </a:extLst>
          </p:cNvPr>
          <p:cNvSpPr/>
          <p:nvPr/>
        </p:nvSpPr>
        <p:spPr>
          <a:xfrm>
            <a:off x="2971800" y="4114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cxnSp>
        <p:nvCxnSpPr>
          <p:cNvPr id="45" name="Straight Arrow Connector 44">
            <a:extLst>
              <a:ext uri="{FF2B5EF4-FFF2-40B4-BE49-F238E27FC236}">
                <a16:creationId xmlns:a16="http://schemas.microsoft.com/office/drawing/2014/main" id="{B94029E0-AD83-47F2-A0B5-F361D8ED473F}"/>
              </a:ext>
            </a:extLst>
          </p:cNvPr>
          <p:cNvCxnSpPr>
            <a:stCxn id="42" idx="7"/>
            <a:endCxn id="43" idx="1"/>
          </p:cNvCxnSpPr>
          <p:nvPr/>
        </p:nvCxnSpPr>
        <p:spPr>
          <a:xfrm>
            <a:off x="1163404" y="4170596"/>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9DEB24B3-4877-40D4-856D-030AAEFBC4E7}"/>
              </a:ext>
            </a:extLst>
          </p:cNvPr>
          <p:cNvCxnSpPr>
            <a:cxnSpLocks/>
            <a:stCxn id="43" idx="3"/>
            <a:endCxn id="42" idx="5"/>
          </p:cNvCxnSpPr>
          <p:nvPr/>
        </p:nvCxnSpPr>
        <p:spPr>
          <a:xfrm flipH="1">
            <a:off x="1163404" y="4440004"/>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798BFED6-B5C1-4AC2-99BE-4988D4D87AD4}"/>
              </a:ext>
            </a:extLst>
          </p:cNvPr>
          <p:cNvCxnSpPr>
            <a:cxnSpLocks/>
            <a:stCxn id="43" idx="7"/>
            <a:endCxn id="44" idx="1"/>
          </p:cNvCxnSpPr>
          <p:nvPr/>
        </p:nvCxnSpPr>
        <p:spPr>
          <a:xfrm>
            <a:off x="2230204" y="4170596"/>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30E48DA5-F434-4A19-A80C-D4A8D1927483}"/>
              </a:ext>
            </a:extLst>
          </p:cNvPr>
          <p:cNvCxnSpPr>
            <a:cxnSpLocks/>
            <a:stCxn id="44" idx="3"/>
            <a:endCxn id="43" idx="5"/>
          </p:cNvCxnSpPr>
          <p:nvPr/>
        </p:nvCxnSpPr>
        <p:spPr>
          <a:xfrm flipH="1">
            <a:off x="2230204" y="4440004"/>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ADD4FB0D-F0AA-4C84-8C8B-F709CA19CC0C}"/>
              </a:ext>
            </a:extLst>
          </p:cNvPr>
          <p:cNvSpPr/>
          <p:nvPr/>
        </p:nvSpPr>
        <p:spPr>
          <a:xfrm>
            <a:off x="4572000" y="4114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50" name="Oval 49">
            <a:extLst>
              <a:ext uri="{FF2B5EF4-FFF2-40B4-BE49-F238E27FC236}">
                <a16:creationId xmlns:a16="http://schemas.microsoft.com/office/drawing/2014/main" id="{0B0148A9-AC81-4B44-B61B-4006B1425611}"/>
              </a:ext>
            </a:extLst>
          </p:cNvPr>
          <p:cNvSpPr/>
          <p:nvPr/>
        </p:nvSpPr>
        <p:spPr>
          <a:xfrm>
            <a:off x="5638800" y="4114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51" name="Oval 50">
            <a:extLst>
              <a:ext uri="{FF2B5EF4-FFF2-40B4-BE49-F238E27FC236}">
                <a16:creationId xmlns:a16="http://schemas.microsoft.com/office/drawing/2014/main" id="{6148FEBF-0B12-47CE-B3FA-4701C3947FBA}"/>
              </a:ext>
            </a:extLst>
          </p:cNvPr>
          <p:cNvSpPr/>
          <p:nvPr/>
        </p:nvSpPr>
        <p:spPr>
          <a:xfrm>
            <a:off x="6705600" y="4114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cxnSp>
        <p:nvCxnSpPr>
          <p:cNvPr id="52" name="Straight Arrow Connector 51">
            <a:extLst>
              <a:ext uri="{FF2B5EF4-FFF2-40B4-BE49-F238E27FC236}">
                <a16:creationId xmlns:a16="http://schemas.microsoft.com/office/drawing/2014/main" id="{44939FEB-C09A-4371-ADAB-96367422155A}"/>
              </a:ext>
            </a:extLst>
          </p:cNvPr>
          <p:cNvCxnSpPr>
            <a:stCxn id="49" idx="7"/>
            <a:endCxn id="50" idx="1"/>
          </p:cNvCxnSpPr>
          <p:nvPr/>
        </p:nvCxnSpPr>
        <p:spPr>
          <a:xfrm>
            <a:off x="4897204" y="4170596"/>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4C58996F-17B7-4019-8C35-C3DF2EF17FB8}"/>
              </a:ext>
            </a:extLst>
          </p:cNvPr>
          <p:cNvCxnSpPr>
            <a:cxnSpLocks/>
            <a:stCxn id="50" idx="3"/>
            <a:endCxn id="49" idx="5"/>
          </p:cNvCxnSpPr>
          <p:nvPr/>
        </p:nvCxnSpPr>
        <p:spPr>
          <a:xfrm flipH="1">
            <a:off x="4897204" y="4440004"/>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499FA8C8-D4BF-4FB5-9FF0-F6A3B95D2A3E}"/>
              </a:ext>
            </a:extLst>
          </p:cNvPr>
          <p:cNvCxnSpPr>
            <a:cxnSpLocks/>
            <a:stCxn id="50" idx="7"/>
            <a:endCxn id="51" idx="1"/>
          </p:cNvCxnSpPr>
          <p:nvPr/>
        </p:nvCxnSpPr>
        <p:spPr>
          <a:xfrm>
            <a:off x="5964004" y="4170596"/>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E5CC1657-7182-4E26-AC9F-326B42EC78A4}"/>
              </a:ext>
            </a:extLst>
          </p:cNvPr>
          <p:cNvCxnSpPr>
            <a:cxnSpLocks/>
            <a:stCxn id="51" idx="3"/>
            <a:endCxn id="50" idx="5"/>
          </p:cNvCxnSpPr>
          <p:nvPr/>
        </p:nvCxnSpPr>
        <p:spPr>
          <a:xfrm flipH="1">
            <a:off x="5964004" y="4440004"/>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4600BD92-358C-4E1F-8057-D41A74F0C0EE}"/>
              </a:ext>
            </a:extLst>
          </p:cNvPr>
          <p:cNvSpPr/>
          <p:nvPr/>
        </p:nvSpPr>
        <p:spPr>
          <a:xfrm>
            <a:off x="838200" y="538979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61" name="Oval 60">
            <a:extLst>
              <a:ext uri="{FF2B5EF4-FFF2-40B4-BE49-F238E27FC236}">
                <a16:creationId xmlns:a16="http://schemas.microsoft.com/office/drawing/2014/main" id="{72F9C2CA-8105-4A0E-ABCE-F7353B2A8D02}"/>
              </a:ext>
            </a:extLst>
          </p:cNvPr>
          <p:cNvSpPr/>
          <p:nvPr/>
        </p:nvSpPr>
        <p:spPr>
          <a:xfrm>
            <a:off x="1905000" y="538979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62" name="Oval 61">
            <a:extLst>
              <a:ext uri="{FF2B5EF4-FFF2-40B4-BE49-F238E27FC236}">
                <a16:creationId xmlns:a16="http://schemas.microsoft.com/office/drawing/2014/main" id="{A5ED3E7E-B0BE-41D5-909D-1B561F2B48CF}"/>
              </a:ext>
            </a:extLst>
          </p:cNvPr>
          <p:cNvSpPr/>
          <p:nvPr/>
        </p:nvSpPr>
        <p:spPr>
          <a:xfrm>
            <a:off x="2971800" y="538979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cxnSp>
        <p:nvCxnSpPr>
          <p:cNvPr id="63" name="Straight Arrow Connector 62">
            <a:extLst>
              <a:ext uri="{FF2B5EF4-FFF2-40B4-BE49-F238E27FC236}">
                <a16:creationId xmlns:a16="http://schemas.microsoft.com/office/drawing/2014/main" id="{9370840C-5EAA-43B5-9BD3-7F7855564046}"/>
              </a:ext>
            </a:extLst>
          </p:cNvPr>
          <p:cNvCxnSpPr>
            <a:stCxn id="60" idx="7"/>
            <a:endCxn id="61" idx="1"/>
          </p:cNvCxnSpPr>
          <p:nvPr/>
        </p:nvCxnSpPr>
        <p:spPr>
          <a:xfrm>
            <a:off x="1163404" y="5445591"/>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8B75D236-A84A-4BEF-AFEB-585AEA1FD6F8}"/>
              </a:ext>
            </a:extLst>
          </p:cNvPr>
          <p:cNvCxnSpPr>
            <a:cxnSpLocks/>
            <a:stCxn id="61" idx="3"/>
            <a:endCxn id="60" idx="5"/>
          </p:cNvCxnSpPr>
          <p:nvPr/>
        </p:nvCxnSpPr>
        <p:spPr>
          <a:xfrm flipH="1">
            <a:off x="1163404" y="5714999"/>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350A42C-B9DD-4DC3-986A-8B0A99642201}"/>
              </a:ext>
            </a:extLst>
          </p:cNvPr>
          <p:cNvCxnSpPr>
            <a:cxnSpLocks/>
            <a:stCxn id="61" idx="7"/>
            <a:endCxn id="62" idx="1"/>
          </p:cNvCxnSpPr>
          <p:nvPr/>
        </p:nvCxnSpPr>
        <p:spPr>
          <a:xfrm>
            <a:off x="2230204" y="5445591"/>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0F85522E-154F-447A-9E77-3C01638F2B11}"/>
              </a:ext>
            </a:extLst>
          </p:cNvPr>
          <p:cNvCxnSpPr>
            <a:cxnSpLocks/>
            <a:stCxn id="62" idx="3"/>
            <a:endCxn id="61" idx="5"/>
          </p:cNvCxnSpPr>
          <p:nvPr/>
        </p:nvCxnSpPr>
        <p:spPr>
          <a:xfrm flipH="1">
            <a:off x="2230204" y="5714999"/>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7" name="Oval 66">
            <a:extLst>
              <a:ext uri="{FF2B5EF4-FFF2-40B4-BE49-F238E27FC236}">
                <a16:creationId xmlns:a16="http://schemas.microsoft.com/office/drawing/2014/main" id="{3FFA98BB-91A6-4DE7-A5D5-8AAB01C6B734}"/>
              </a:ext>
            </a:extLst>
          </p:cNvPr>
          <p:cNvSpPr/>
          <p:nvPr/>
        </p:nvSpPr>
        <p:spPr>
          <a:xfrm>
            <a:off x="4572000" y="538979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68" name="Oval 67">
            <a:extLst>
              <a:ext uri="{FF2B5EF4-FFF2-40B4-BE49-F238E27FC236}">
                <a16:creationId xmlns:a16="http://schemas.microsoft.com/office/drawing/2014/main" id="{F71EC1B5-A244-4892-BC95-3337B91E0BAE}"/>
              </a:ext>
            </a:extLst>
          </p:cNvPr>
          <p:cNvSpPr/>
          <p:nvPr/>
        </p:nvSpPr>
        <p:spPr>
          <a:xfrm>
            <a:off x="5638800" y="538979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69" name="Oval 68">
            <a:extLst>
              <a:ext uri="{FF2B5EF4-FFF2-40B4-BE49-F238E27FC236}">
                <a16:creationId xmlns:a16="http://schemas.microsoft.com/office/drawing/2014/main" id="{2AD1754D-72CF-461C-A4D4-EB2B363585A8}"/>
              </a:ext>
            </a:extLst>
          </p:cNvPr>
          <p:cNvSpPr/>
          <p:nvPr/>
        </p:nvSpPr>
        <p:spPr>
          <a:xfrm>
            <a:off x="6705600" y="538979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cxnSp>
        <p:nvCxnSpPr>
          <p:cNvPr id="70" name="Straight Arrow Connector 69">
            <a:extLst>
              <a:ext uri="{FF2B5EF4-FFF2-40B4-BE49-F238E27FC236}">
                <a16:creationId xmlns:a16="http://schemas.microsoft.com/office/drawing/2014/main" id="{65A9384D-F4CC-442C-A4D2-5872E1051137}"/>
              </a:ext>
            </a:extLst>
          </p:cNvPr>
          <p:cNvCxnSpPr>
            <a:stCxn id="67" idx="7"/>
            <a:endCxn id="68" idx="1"/>
          </p:cNvCxnSpPr>
          <p:nvPr/>
        </p:nvCxnSpPr>
        <p:spPr>
          <a:xfrm>
            <a:off x="4897204" y="5445591"/>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74AFA833-F7FA-450F-8E90-636231A93CBD}"/>
              </a:ext>
            </a:extLst>
          </p:cNvPr>
          <p:cNvCxnSpPr>
            <a:cxnSpLocks/>
            <a:stCxn id="68" idx="3"/>
            <a:endCxn id="67" idx="5"/>
          </p:cNvCxnSpPr>
          <p:nvPr/>
        </p:nvCxnSpPr>
        <p:spPr>
          <a:xfrm flipH="1">
            <a:off x="4897204" y="5714999"/>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CE73AC40-90AD-4EAB-BEC3-006BD0106E44}"/>
              </a:ext>
            </a:extLst>
          </p:cNvPr>
          <p:cNvCxnSpPr>
            <a:cxnSpLocks/>
            <a:stCxn id="68" idx="7"/>
            <a:endCxn id="69" idx="1"/>
          </p:cNvCxnSpPr>
          <p:nvPr/>
        </p:nvCxnSpPr>
        <p:spPr>
          <a:xfrm>
            <a:off x="5964004" y="5445591"/>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36284371-97AE-4D37-8E3E-1CADF5BC6509}"/>
              </a:ext>
            </a:extLst>
          </p:cNvPr>
          <p:cNvCxnSpPr>
            <a:cxnSpLocks/>
            <a:stCxn id="69" idx="3"/>
            <a:endCxn id="68" idx="5"/>
          </p:cNvCxnSpPr>
          <p:nvPr/>
        </p:nvCxnSpPr>
        <p:spPr>
          <a:xfrm flipH="1">
            <a:off x="5964004" y="5714999"/>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1710BAB5-72E1-43C2-B610-08D8DBEF6EB4}"/>
              </a:ext>
            </a:extLst>
          </p:cNvPr>
          <p:cNvSpPr txBox="1"/>
          <p:nvPr/>
        </p:nvSpPr>
        <p:spPr>
          <a:xfrm>
            <a:off x="7543800" y="4126468"/>
            <a:ext cx="4191000" cy="369332"/>
          </a:xfrm>
          <a:prstGeom prst="rect">
            <a:avLst/>
          </a:prstGeom>
          <a:noFill/>
        </p:spPr>
        <p:txBody>
          <a:bodyPr wrap="square" rtlCol="0">
            <a:spAutoFit/>
          </a:bodyPr>
          <a:lstStyle/>
          <a:p>
            <a:r>
              <a:rPr lang="en-US" b="1" i="1" dirty="0"/>
              <a:t>P</a:t>
            </a:r>
            <a:r>
              <a:rPr lang="en-US" baseline="-25000" dirty="0"/>
              <a:t>2</a:t>
            </a:r>
            <a:r>
              <a:rPr lang="en-US" dirty="0"/>
              <a:t> (nodes for </a:t>
            </a:r>
            <a:r>
              <a:rPr lang="en-US" b="1" i="1" dirty="0"/>
              <a:t>x</a:t>
            </a:r>
            <a:r>
              <a:rPr lang="en-US" baseline="-25000" dirty="0"/>
              <a:t>2</a:t>
            </a:r>
            <a:r>
              <a:rPr lang="en-US" dirty="0"/>
              <a:t>, second Boolean variable)</a:t>
            </a:r>
          </a:p>
        </p:txBody>
      </p:sp>
      <p:sp>
        <p:nvSpPr>
          <p:cNvPr id="79" name="TextBox 78">
            <a:extLst>
              <a:ext uri="{FF2B5EF4-FFF2-40B4-BE49-F238E27FC236}">
                <a16:creationId xmlns:a16="http://schemas.microsoft.com/office/drawing/2014/main" id="{1414B776-BB1A-4F70-A46A-A5C3DAAAF11F}"/>
              </a:ext>
            </a:extLst>
          </p:cNvPr>
          <p:cNvSpPr txBox="1"/>
          <p:nvPr/>
        </p:nvSpPr>
        <p:spPr>
          <a:xfrm>
            <a:off x="7543800" y="5382881"/>
            <a:ext cx="4191000" cy="369332"/>
          </a:xfrm>
          <a:prstGeom prst="rect">
            <a:avLst/>
          </a:prstGeom>
          <a:noFill/>
        </p:spPr>
        <p:txBody>
          <a:bodyPr wrap="square" rtlCol="0">
            <a:spAutoFit/>
          </a:bodyPr>
          <a:lstStyle/>
          <a:p>
            <a:r>
              <a:rPr lang="en-US" b="1" i="1" dirty="0" err="1"/>
              <a:t>P</a:t>
            </a:r>
            <a:r>
              <a:rPr lang="en-US" b="1" i="1" baseline="-25000" dirty="0" err="1"/>
              <a:t>n</a:t>
            </a:r>
            <a:r>
              <a:rPr lang="en-US" dirty="0"/>
              <a:t> (nodes for </a:t>
            </a:r>
            <a:r>
              <a:rPr lang="en-US" b="1" i="1" dirty="0" err="1"/>
              <a:t>x</a:t>
            </a:r>
            <a:r>
              <a:rPr lang="en-US" b="1" i="1" baseline="-25000" dirty="0" err="1"/>
              <a:t>n</a:t>
            </a:r>
            <a:r>
              <a:rPr lang="en-US" dirty="0"/>
              <a:t>, last Boolean variable)</a:t>
            </a:r>
          </a:p>
        </p:txBody>
      </p:sp>
      <p:cxnSp>
        <p:nvCxnSpPr>
          <p:cNvPr id="83" name="Connector: Curved 82">
            <a:extLst>
              <a:ext uri="{FF2B5EF4-FFF2-40B4-BE49-F238E27FC236}">
                <a16:creationId xmlns:a16="http://schemas.microsoft.com/office/drawing/2014/main" id="{6867CF22-7ECD-4BA3-BA3C-8E7366D79F8E}"/>
              </a:ext>
            </a:extLst>
          </p:cNvPr>
          <p:cNvCxnSpPr>
            <a:stCxn id="4" idx="2"/>
            <a:endCxn id="6" idx="0"/>
          </p:cNvCxnSpPr>
          <p:nvPr/>
        </p:nvCxnSpPr>
        <p:spPr>
          <a:xfrm rot="10800000" flipV="1">
            <a:off x="1028700" y="1943100"/>
            <a:ext cx="2781300" cy="1232726"/>
          </a:xfrm>
          <a:prstGeom prst="curvedConnector2">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4" name="Connector: Curved 83">
            <a:extLst>
              <a:ext uri="{FF2B5EF4-FFF2-40B4-BE49-F238E27FC236}">
                <a16:creationId xmlns:a16="http://schemas.microsoft.com/office/drawing/2014/main" id="{6985F26F-1B66-465A-8ABD-84CBFFE70CBD}"/>
              </a:ext>
            </a:extLst>
          </p:cNvPr>
          <p:cNvCxnSpPr>
            <a:cxnSpLocks/>
            <a:stCxn id="4" idx="6"/>
            <a:endCxn id="22" idx="0"/>
          </p:cNvCxnSpPr>
          <p:nvPr/>
        </p:nvCxnSpPr>
        <p:spPr>
          <a:xfrm>
            <a:off x="4191000" y="1943100"/>
            <a:ext cx="2705100" cy="1232726"/>
          </a:xfrm>
          <a:prstGeom prst="curvedConnector2">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B6D7F119-8AA9-4C8F-82C6-852869BD11EA}"/>
              </a:ext>
            </a:extLst>
          </p:cNvPr>
          <p:cNvCxnSpPr>
            <a:cxnSpLocks/>
            <a:stCxn id="6" idx="4"/>
            <a:endCxn id="42" idx="0"/>
          </p:cNvCxnSpPr>
          <p:nvPr/>
        </p:nvCxnSpPr>
        <p:spPr>
          <a:xfrm>
            <a:off x="1028700" y="3556826"/>
            <a:ext cx="0" cy="557974"/>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899C6191-3437-4B08-A514-7A7303BE7AA3}"/>
              </a:ext>
            </a:extLst>
          </p:cNvPr>
          <p:cNvCxnSpPr>
            <a:cxnSpLocks/>
            <a:stCxn id="22" idx="4"/>
            <a:endCxn id="51" idx="0"/>
          </p:cNvCxnSpPr>
          <p:nvPr/>
        </p:nvCxnSpPr>
        <p:spPr>
          <a:xfrm>
            <a:off x="6896100" y="3556826"/>
            <a:ext cx="0" cy="557974"/>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8" name="Connector: Curved 97">
            <a:extLst>
              <a:ext uri="{FF2B5EF4-FFF2-40B4-BE49-F238E27FC236}">
                <a16:creationId xmlns:a16="http://schemas.microsoft.com/office/drawing/2014/main" id="{A094D50D-8B4B-4063-8A34-109216AE5527}"/>
              </a:ext>
            </a:extLst>
          </p:cNvPr>
          <p:cNvCxnSpPr>
            <a:cxnSpLocks/>
            <a:stCxn id="6" idx="4"/>
            <a:endCxn id="51" idx="0"/>
          </p:cNvCxnSpPr>
          <p:nvPr/>
        </p:nvCxnSpPr>
        <p:spPr>
          <a:xfrm rot="16200000" flipH="1">
            <a:off x="3683413" y="902113"/>
            <a:ext cx="557974" cy="5867400"/>
          </a:xfrm>
          <a:prstGeom prst="curvedConnector3">
            <a:avLst>
              <a:gd name="adj1" fmla="val 50000"/>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3" name="Connector: Curved 102">
            <a:extLst>
              <a:ext uri="{FF2B5EF4-FFF2-40B4-BE49-F238E27FC236}">
                <a16:creationId xmlns:a16="http://schemas.microsoft.com/office/drawing/2014/main" id="{F50C370E-C782-4697-BF23-7A9DB4738936}"/>
              </a:ext>
            </a:extLst>
          </p:cNvPr>
          <p:cNvCxnSpPr>
            <a:cxnSpLocks/>
            <a:stCxn id="22" idx="4"/>
            <a:endCxn id="42" idx="0"/>
          </p:cNvCxnSpPr>
          <p:nvPr/>
        </p:nvCxnSpPr>
        <p:spPr>
          <a:xfrm rot="5400000">
            <a:off x="3683413" y="902113"/>
            <a:ext cx="557974" cy="5867400"/>
          </a:xfrm>
          <a:prstGeom prst="curvedConnector3">
            <a:avLst>
              <a:gd name="adj1" fmla="val 50000"/>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0" name="Straight Arrow Connector 109">
            <a:extLst>
              <a:ext uri="{FF2B5EF4-FFF2-40B4-BE49-F238E27FC236}">
                <a16:creationId xmlns:a16="http://schemas.microsoft.com/office/drawing/2014/main" id="{B5961E0C-C5A0-4839-9881-5008EEC945F6}"/>
              </a:ext>
            </a:extLst>
          </p:cNvPr>
          <p:cNvCxnSpPr>
            <a:cxnSpLocks/>
            <a:stCxn id="20" idx="3"/>
            <a:endCxn id="8" idx="5"/>
          </p:cNvCxnSpPr>
          <p:nvPr/>
        </p:nvCxnSpPr>
        <p:spPr>
          <a:xfrm flipH="1">
            <a:off x="3297004" y="3501030"/>
            <a:ext cx="1330792" cy="0"/>
          </a:xfrm>
          <a:prstGeom prst="straightConnector1">
            <a:avLst/>
          </a:prstGeom>
          <a:ln w="19050">
            <a:gradFill>
              <a:gsLst>
                <a:gs pos="0">
                  <a:srgbClr val="000000"/>
                </a:gs>
                <a:gs pos="66500">
                  <a:srgbClr val="000000">
                    <a:alpha val="0"/>
                  </a:srgbClr>
                </a:gs>
                <a:gs pos="33000">
                  <a:schemeClr val="tx1">
                    <a:alpha val="0"/>
                  </a:schemeClr>
                </a:gs>
                <a:gs pos="100000">
                  <a:schemeClr val="tx1"/>
                </a:gs>
              </a:gsLst>
              <a:lin ang="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13" name="Straight Arrow Connector 112">
            <a:extLst>
              <a:ext uri="{FF2B5EF4-FFF2-40B4-BE49-F238E27FC236}">
                <a16:creationId xmlns:a16="http://schemas.microsoft.com/office/drawing/2014/main" id="{510F9E46-08B1-4ABB-B94E-BC2F773F4C81}"/>
              </a:ext>
            </a:extLst>
          </p:cNvPr>
          <p:cNvCxnSpPr>
            <a:cxnSpLocks/>
            <a:stCxn id="44" idx="7"/>
            <a:endCxn id="49" idx="1"/>
          </p:cNvCxnSpPr>
          <p:nvPr/>
        </p:nvCxnSpPr>
        <p:spPr>
          <a:xfrm>
            <a:off x="3297004" y="4170596"/>
            <a:ext cx="1330792" cy="0"/>
          </a:xfrm>
          <a:prstGeom prst="straightConnector1">
            <a:avLst/>
          </a:prstGeom>
          <a:ln w="19050">
            <a:gradFill>
              <a:gsLst>
                <a:gs pos="0">
                  <a:srgbClr val="000000"/>
                </a:gs>
                <a:gs pos="66500">
                  <a:srgbClr val="000000">
                    <a:alpha val="0"/>
                  </a:srgbClr>
                </a:gs>
                <a:gs pos="33000">
                  <a:schemeClr val="tx1">
                    <a:alpha val="0"/>
                  </a:schemeClr>
                </a:gs>
                <a:gs pos="100000">
                  <a:schemeClr val="tx1"/>
                </a:gs>
              </a:gsLst>
              <a:lin ang="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099DD5D6-A167-45CF-974E-64F41161E2FA}"/>
              </a:ext>
            </a:extLst>
          </p:cNvPr>
          <p:cNvCxnSpPr>
            <a:cxnSpLocks/>
            <a:stCxn id="62" idx="7"/>
            <a:endCxn id="67" idx="1"/>
          </p:cNvCxnSpPr>
          <p:nvPr/>
        </p:nvCxnSpPr>
        <p:spPr>
          <a:xfrm>
            <a:off x="3297004" y="5445591"/>
            <a:ext cx="1330792" cy="0"/>
          </a:xfrm>
          <a:prstGeom prst="straightConnector1">
            <a:avLst/>
          </a:prstGeom>
          <a:ln w="19050">
            <a:gradFill>
              <a:gsLst>
                <a:gs pos="0">
                  <a:srgbClr val="000000"/>
                </a:gs>
                <a:gs pos="66500">
                  <a:srgbClr val="000000">
                    <a:alpha val="0"/>
                  </a:srgbClr>
                </a:gs>
                <a:gs pos="33000">
                  <a:schemeClr val="tx1">
                    <a:alpha val="0"/>
                  </a:schemeClr>
                </a:gs>
                <a:gs pos="100000">
                  <a:schemeClr val="tx1"/>
                </a:gs>
              </a:gsLst>
              <a:lin ang="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19" name="Straight Arrow Connector 118">
            <a:extLst>
              <a:ext uri="{FF2B5EF4-FFF2-40B4-BE49-F238E27FC236}">
                <a16:creationId xmlns:a16="http://schemas.microsoft.com/office/drawing/2014/main" id="{4D33BBE9-DE0C-4B30-8C14-C7030A24CF40}"/>
              </a:ext>
            </a:extLst>
          </p:cNvPr>
          <p:cNvCxnSpPr>
            <a:cxnSpLocks/>
            <a:stCxn id="49" idx="3"/>
            <a:endCxn id="44" idx="5"/>
          </p:cNvCxnSpPr>
          <p:nvPr/>
        </p:nvCxnSpPr>
        <p:spPr>
          <a:xfrm flipH="1">
            <a:off x="3297004" y="4440004"/>
            <a:ext cx="1330792" cy="0"/>
          </a:xfrm>
          <a:prstGeom prst="straightConnector1">
            <a:avLst/>
          </a:prstGeom>
          <a:ln w="19050">
            <a:gradFill>
              <a:gsLst>
                <a:gs pos="0">
                  <a:srgbClr val="000000"/>
                </a:gs>
                <a:gs pos="66500">
                  <a:srgbClr val="000000">
                    <a:alpha val="0"/>
                  </a:srgbClr>
                </a:gs>
                <a:gs pos="33000">
                  <a:schemeClr val="tx1">
                    <a:alpha val="0"/>
                  </a:schemeClr>
                </a:gs>
                <a:gs pos="100000">
                  <a:schemeClr val="tx1"/>
                </a:gs>
              </a:gsLst>
              <a:lin ang="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59DDAAF0-F962-408D-82B2-BBE6FC8B64E0}"/>
              </a:ext>
            </a:extLst>
          </p:cNvPr>
          <p:cNvCxnSpPr>
            <a:cxnSpLocks/>
            <a:stCxn id="67" idx="3"/>
            <a:endCxn id="62" idx="5"/>
          </p:cNvCxnSpPr>
          <p:nvPr/>
        </p:nvCxnSpPr>
        <p:spPr>
          <a:xfrm flipH="1">
            <a:off x="3297004" y="5714999"/>
            <a:ext cx="1330792" cy="0"/>
          </a:xfrm>
          <a:prstGeom prst="straightConnector1">
            <a:avLst/>
          </a:prstGeom>
          <a:ln w="19050">
            <a:gradFill>
              <a:gsLst>
                <a:gs pos="0">
                  <a:srgbClr val="000000"/>
                </a:gs>
                <a:gs pos="66500">
                  <a:srgbClr val="000000">
                    <a:alpha val="0"/>
                  </a:srgbClr>
                </a:gs>
                <a:gs pos="33000">
                  <a:schemeClr val="tx1">
                    <a:alpha val="0"/>
                  </a:schemeClr>
                </a:gs>
                <a:gs pos="100000">
                  <a:schemeClr val="tx1"/>
                </a:gs>
              </a:gsLst>
              <a:lin ang="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6CDBB40E-67CE-4043-AFDC-2EB1B7D747D7}"/>
              </a:ext>
            </a:extLst>
          </p:cNvPr>
          <p:cNvCxnSpPr>
            <a:cxnSpLocks/>
            <a:stCxn id="42" idx="4"/>
            <a:endCxn id="60" idx="0"/>
          </p:cNvCxnSpPr>
          <p:nvPr/>
        </p:nvCxnSpPr>
        <p:spPr>
          <a:xfrm>
            <a:off x="1028700" y="4495800"/>
            <a:ext cx="0" cy="893995"/>
          </a:xfrm>
          <a:prstGeom prst="straightConnector1">
            <a:avLst/>
          </a:prstGeom>
          <a:ln w="19050">
            <a:gradFill>
              <a:gsLst>
                <a:gs pos="0">
                  <a:srgbClr val="000000"/>
                </a:gs>
                <a:gs pos="50000">
                  <a:srgbClr val="000000">
                    <a:alpha val="0"/>
                  </a:srgbClr>
                </a:gs>
                <a:gs pos="33000">
                  <a:schemeClr val="tx1">
                    <a:alpha val="0"/>
                  </a:schemeClr>
                </a:gs>
                <a:gs pos="78000">
                  <a:schemeClr val="tx1"/>
                </a:gs>
              </a:gsLst>
              <a:lin ang="540000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31" name="Connector: Curved 130">
            <a:extLst>
              <a:ext uri="{FF2B5EF4-FFF2-40B4-BE49-F238E27FC236}">
                <a16:creationId xmlns:a16="http://schemas.microsoft.com/office/drawing/2014/main" id="{D2AB211B-A75B-4879-8181-2036B30C7BE4}"/>
              </a:ext>
            </a:extLst>
          </p:cNvPr>
          <p:cNvCxnSpPr>
            <a:cxnSpLocks/>
            <a:stCxn id="51" idx="4"/>
            <a:endCxn id="60" idx="0"/>
          </p:cNvCxnSpPr>
          <p:nvPr/>
        </p:nvCxnSpPr>
        <p:spPr>
          <a:xfrm rot="5400000">
            <a:off x="3515403" y="2009097"/>
            <a:ext cx="893995" cy="5867400"/>
          </a:xfrm>
          <a:prstGeom prst="curvedConnector3">
            <a:avLst>
              <a:gd name="adj1" fmla="val 50000"/>
            </a:avLst>
          </a:prstGeom>
          <a:ln w="19050">
            <a:gradFill>
              <a:gsLst>
                <a:gs pos="0">
                  <a:schemeClr val="tx1"/>
                </a:gs>
                <a:gs pos="33000">
                  <a:schemeClr val="tx1">
                    <a:alpha val="0"/>
                  </a:schemeClr>
                </a:gs>
                <a:gs pos="66000">
                  <a:schemeClr val="tx1">
                    <a:alpha val="0"/>
                  </a:schemeClr>
                </a:gs>
                <a:gs pos="100000">
                  <a:schemeClr val="tx1"/>
                </a:gs>
              </a:gsLst>
              <a:lin ang="5400000" scaled="1"/>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35" name="Connector: Curved 134">
            <a:extLst>
              <a:ext uri="{FF2B5EF4-FFF2-40B4-BE49-F238E27FC236}">
                <a16:creationId xmlns:a16="http://schemas.microsoft.com/office/drawing/2014/main" id="{864E2D41-2F80-4241-9F7D-A947B7404FB9}"/>
              </a:ext>
            </a:extLst>
          </p:cNvPr>
          <p:cNvCxnSpPr>
            <a:cxnSpLocks/>
            <a:stCxn id="42" idx="4"/>
            <a:endCxn id="69" idx="0"/>
          </p:cNvCxnSpPr>
          <p:nvPr/>
        </p:nvCxnSpPr>
        <p:spPr>
          <a:xfrm rot="16200000" flipH="1">
            <a:off x="3515403" y="2009097"/>
            <a:ext cx="893995" cy="5867400"/>
          </a:xfrm>
          <a:prstGeom prst="curvedConnector3">
            <a:avLst>
              <a:gd name="adj1" fmla="val 50000"/>
            </a:avLst>
          </a:prstGeom>
          <a:ln w="19050">
            <a:gradFill>
              <a:gsLst>
                <a:gs pos="0">
                  <a:schemeClr val="tx1"/>
                </a:gs>
                <a:gs pos="33000">
                  <a:schemeClr val="tx1">
                    <a:alpha val="0"/>
                  </a:schemeClr>
                </a:gs>
                <a:gs pos="66000">
                  <a:schemeClr val="tx1">
                    <a:alpha val="0"/>
                  </a:schemeClr>
                </a:gs>
                <a:gs pos="100000">
                  <a:schemeClr val="tx1"/>
                </a:gs>
              </a:gsLst>
              <a:lin ang="5400000" scaled="1"/>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38" name="Straight Arrow Connector 137">
            <a:extLst>
              <a:ext uri="{FF2B5EF4-FFF2-40B4-BE49-F238E27FC236}">
                <a16:creationId xmlns:a16="http://schemas.microsoft.com/office/drawing/2014/main" id="{785B55B7-0912-4D65-B4AE-F90D3EB93A65}"/>
              </a:ext>
            </a:extLst>
          </p:cNvPr>
          <p:cNvCxnSpPr>
            <a:cxnSpLocks/>
            <a:stCxn id="51" idx="4"/>
            <a:endCxn id="69" idx="0"/>
          </p:cNvCxnSpPr>
          <p:nvPr/>
        </p:nvCxnSpPr>
        <p:spPr>
          <a:xfrm>
            <a:off x="6896100" y="4495800"/>
            <a:ext cx="0" cy="893995"/>
          </a:xfrm>
          <a:prstGeom prst="straightConnector1">
            <a:avLst/>
          </a:prstGeom>
          <a:ln w="19050">
            <a:gradFill>
              <a:gsLst>
                <a:gs pos="0">
                  <a:srgbClr val="000000"/>
                </a:gs>
                <a:gs pos="50000">
                  <a:srgbClr val="000000">
                    <a:alpha val="0"/>
                  </a:srgbClr>
                </a:gs>
                <a:gs pos="33000">
                  <a:schemeClr val="tx1">
                    <a:alpha val="0"/>
                  </a:schemeClr>
                </a:gs>
                <a:gs pos="78000">
                  <a:schemeClr val="tx1"/>
                </a:gs>
              </a:gsLst>
              <a:lin ang="540000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41" name="Connector: Curved 140">
            <a:extLst>
              <a:ext uri="{FF2B5EF4-FFF2-40B4-BE49-F238E27FC236}">
                <a16:creationId xmlns:a16="http://schemas.microsoft.com/office/drawing/2014/main" id="{78CF0D5F-96F7-4FEC-9591-EC56E4F7EC4A}"/>
              </a:ext>
            </a:extLst>
          </p:cNvPr>
          <p:cNvCxnSpPr>
            <a:cxnSpLocks/>
            <a:stCxn id="60" idx="4"/>
            <a:endCxn id="5" idx="2"/>
          </p:cNvCxnSpPr>
          <p:nvPr/>
        </p:nvCxnSpPr>
        <p:spPr>
          <a:xfrm rot="16200000" flipH="1">
            <a:off x="2085298" y="4714197"/>
            <a:ext cx="668105" cy="2781300"/>
          </a:xfrm>
          <a:prstGeom prst="curvedConnector2">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4" name="Connector: Curved 143">
            <a:extLst>
              <a:ext uri="{FF2B5EF4-FFF2-40B4-BE49-F238E27FC236}">
                <a16:creationId xmlns:a16="http://schemas.microsoft.com/office/drawing/2014/main" id="{58C2767D-FCB9-434A-A424-AE96AEBBE431}"/>
              </a:ext>
            </a:extLst>
          </p:cNvPr>
          <p:cNvCxnSpPr>
            <a:cxnSpLocks/>
            <a:stCxn id="69" idx="4"/>
            <a:endCxn id="5" idx="6"/>
          </p:cNvCxnSpPr>
          <p:nvPr/>
        </p:nvCxnSpPr>
        <p:spPr>
          <a:xfrm rot="5400000">
            <a:off x="5209498" y="4752297"/>
            <a:ext cx="668105" cy="2705100"/>
          </a:xfrm>
          <a:prstGeom prst="curvedConnector2">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7" name="Connector: Curved 146">
            <a:extLst>
              <a:ext uri="{FF2B5EF4-FFF2-40B4-BE49-F238E27FC236}">
                <a16:creationId xmlns:a16="http://schemas.microsoft.com/office/drawing/2014/main" id="{53AAEE82-BBAC-437A-AA75-35BBC319A56C}"/>
              </a:ext>
            </a:extLst>
          </p:cNvPr>
          <p:cNvCxnSpPr>
            <a:cxnSpLocks/>
            <a:stCxn id="5" idx="3"/>
            <a:endCxn id="4" idx="1"/>
          </p:cNvCxnSpPr>
          <p:nvPr/>
        </p:nvCxnSpPr>
        <p:spPr>
          <a:xfrm rot="5400000" flipH="1">
            <a:off x="1483192" y="4191000"/>
            <a:ext cx="4765208" cy="12700"/>
          </a:xfrm>
          <a:prstGeom prst="curvedConnector5">
            <a:avLst>
              <a:gd name="adj1" fmla="val -2343"/>
              <a:gd name="adj2" fmla="val 29560661"/>
              <a:gd name="adj3" fmla="val 102566"/>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7739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did we do all that?</a:t>
            </a:r>
          </a:p>
        </p:txBody>
      </p:sp>
      <p:sp>
        <p:nvSpPr>
          <p:cNvPr id="3" name="Content Placeholder 2"/>
          <p:cNvSpPr>
            <a:spLocks noGrp="1"/>
          </p:cNvSpPr>
          <p:nvPr>
            <p:ph idx="1"/>
          </p:nvPr>
        </p:nvSpPr>
        <p:spPr/>
        <p:txBody>
          <a:bodyPr>
            <a:normAutofit/>
          </a:bodyPr>
          <a:lstStyle/>
          <a:p>
            <a:r>
              <a:rPr lang="en-US" dirty="0"/>
              <a:t>Only one edge leaves </a:t>
            </a:r>
            <a:r>
              <a:rPr lang="en-US" b="1" i="1" dirty="0"/>
              <a:t>t</a:t>
            </a:r>
            <a:r>
              <a:rPr lang="en-US" dirty="0"/>
              <a:t>, so a Hamiltonian cycle must use edge (</a:t>
            </a:r>
            <a:r>
              <a:rPr lang="en-US" b="1" i="1" dirty="0" err="1"/>
              <a:t>t</a:t>
            </a:r>
            <a:r>
              <a:rPr lang="en-US" dirty="0" err="1"/>
              <a:t>,</a:t>
            </a:r>
            <a:r>
              <a:rPr lang="en-US" b="1" i="1" dirty="0" err="1"/>
              <a:t>s</a:t>
            </a:r>
            <a:r>
              <a:rPr lang="en-US" dirty="0"/>
              <a:t>)</a:t>
            </a:r>
          </a:p>
          <a:p>
            <a:r>
              <a:rPr lang="en-US" dirty="0"/>
              <a:t>From </a:t>
            </a:r>
            <a:r>
              <a:rPr lang="en-US" b="1" i="1" dirty="0"/>
              <a:t>s</a:t>
            </a:r>
            <a:r>
              <a:rPr lang="en-US" dirty="0"/>
              <a:t>, the cycle could travel through </a:t>
            </a:r>
            <a:r>
              <a:rPr lang="en-US" b="1" i="1" dirty="0"/>
              <a:t>P</a:t>
            </a:r>
            <a:r>
              <a:rPr lang="en-US" baseline="-25000" dirty="0"/>
              <a:t>1</a:t>
            </a:r>
            <a:r>
              <a:rPr lang="en-US" dirty="0"/>
              <a:t> from the left to the right or from the right to the left</a:t>
            </a:r>
          </a:p>
          <a:p>
            <a:r>
              <a:rPr lang="en-US" dirty="0"/>
              <a:t>After </a:t>
            </a:r>
            <a:r>
              <a:rPr lang="en-US" b="1" i="1" dirty="0"/>
              <a:t>P</a:t>
            </a:r>
            <a:r>
              <a:rPr lang="en-US" baseline="-25000" dirty="0"/>
              <a:t>1</a:t>
            </a:r>
            <a:r>
              <a:rPr lang="en-US" dirty="0"/>
              <a:t>, it could travel through </a:t>
            </a:r>
            <a:r>
              <a:rPr lang="en-US" b="1" i="1" dirty="0"/>
              <a:t>P</a:t>
            </a:r>
            <a:r>
              <a:rPr lang="en-US" baseline="-25000" dirty="0"/>
              <a:t>1</a:t>
            </a:r>
            <a:r>
              <a:rPr lang="en-US" dirty="0"/>
              <a:t> from the left to the right or from the right to the left, and so on, a total of 2</a:t>
            </a:r>
            <a:r>
              <a:rPr lang="en-US" b="1" i="1" baseline="30000" dirty="0"/>
              <a:t>n</a:t>
            </a:r>
            <a:r>
              <a:rPr lang="en-US" dirty="0"/>
              <a:t> different cycles</a:t>
            </a:r>
          </a:p>
          <a:p>
            <a:r>
              <a:rPr lang="en-US" dirty="0"/>
              <a:t>Each cycle maps to the </a:t>
            </a:r>
            <a:r>
              <a:rPr lang="en-US" b="1" i="1" dirty="0"/>
              <a:t>n</a:t>
            </a:r>
            <a:r>
              <a:rPr lang="en-US" dirty="0"/>
              <a:t> independent choices of true or false for variables </a:t>
            </a:r>
            <a:r>
              <a:rPr lang="en-US" b="1" i="1" dirty="0"/>
              <a:t>x</a:t>
            </a:r>
            <a:r>
              <a:rPr lang="en-US" baseline="-25000" dirty="0"/>
              <a:t>1</a:t>
            </a:r>
            <a:r>
              <a:rPr lang="en-US" dirty="0"/>
              <a:t>,</a:t>
            </a:r>
            <a:r>
              <a:rPr lang="en-US" b="1" i="1" dirty="0"/>
              <a:t>x</a:t>
            </a:r>
            <a:r>
              <a:rPr lang="en-US" baseline="-25000" dirty="0"/>
              <a:t>2</a:t>
            </a:r>
            <a:r>
              <a:rPr lang="en-US" dirty="0"/>
              <a:t>,…</a:t>
            </a:r>
            <a:r>
              <a:rPr lang="en-US" b="1" i="1" dirty="0" err="1"/>
              <a:t>x</a:t>
            </a:r>
            <a:r>
              <a:rPr lang="en-US" b="1" i="1" baseline="-25000" dirty="0" err="1"/>
              <a:t>n</a:t>
            </a:r>
            <a:endParaRPr lang="en-US" b="1" i="1" baseline="-25000" dirty="0"/>
          </a:p>
          <a:p>
            <a:endParaRPr lang="en-US" dirty="0"/>
          </a:p>
        </p:txBody>
      </p:sp>
    </p:spTree>
    <p:extLst>
      <p:ext uri="{BB962C8B-B14F-4D97-AF65-F5344CB8AC3E}">
        <p14:creationId xmlns:p14="http://schemas.microsoft.com/office/powerpoint/2010/main" val="3465207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600" y="1600201"/>
                <a:ext cx="10972800" cy="5105400"/>
              </a:xfrm>
            </p:spPr>
            <p:txBody>
              <a:bodyPr>
                <a:normAutofit fontScale="85000" lnSpcReduction="10000"/>
              </a:bodyPr>
              <a:lstStyle/>
              <a:p>
                <a:r>
                  <a:rPr lang="en-US" dirty="0"/>
                  <a:t>We want to make it so that traveling through </a:t>
                </a:r>
                <a:r>
                  <a:rPr lang="en-US" b="1" i="1" dirty="0"/>
                  <a:t>P</a:t>
                </a:r>
                <a:r>
                  <a:rPr lang="en-US" b="1" i="1" baseline="-25000" dirty="0"/>
                  <a:t>i</a:t>
                </a:r>
                <a:r>
                  <a:rPr lang="en-US" dirty="0"/>
                  <a:t> from left to right means that </a:t>
                </a:r>
                <a:r>
                  <a:rPr lang="en-US" b="1" i="1" dirty="0"/>
                  <a:t>x</a:t>
                </a:r>
                <a:r>
                  <a:rPr lang="en-US" b="1" i="1" baseline="-25000" dirty="0"/>
                  <a:t>i</a:t>
                </a:r>
                <a:r>
                  <a:rPr lang="en-US" dirty="0"/>
                  <a:t> is 1 and traveling through </a:t>
                </a:r>
                <a:r>
                  <a:rPr lang="en-US" b="1" i="1" dirty="0"/>
                  <a:t>P</a:t>
                </a:r>
                <a:r>
                  <a:rPr lang="en-US" b="1" i="1" baseline="-25000" dirty="0"/>
                  <a:t>i</a:t>
                </a:r>
                <a:r>
                  <a:rPr lang="en-US" dirty="0"/>
                  <a:t> from right to left means that </a:t>
                </a:r>
                <a:r>
                  <a:rPr lang="en-US" b="1" i="1" dirty="0"/>
                  <a:t>x</a:t>
                </a:r>
                <a:r>
                  <a:rPr lang="en-US" b="1" i="1" baseline="-25000" dirty="0"/>
                  <a:t>i</a:t>
                </a:r>
                <a:r>
                  <a:rPr lang="en-US" dirty="0"/>
                  <a:t> is 0</a:t>
                </a:r>
              </a:p>
              <a:p>
                <a:r>
                  <a:rPr lang="en-US" dirty="0"/>
                  <a:t>Consider clause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acc>
                      <m:accPr>
                        <m:chr m:val="̅"/>
                        <m:ctrlPr>
                          <a:rPr lang="en-US" b="0" i="1" smtClean="0">
                            <a:latin typeface="Cambria Math" panose="02040503050406030204" pitchFamily="18" charset="0"/>
                            <a:ea typeface="Cambria Math" panose="02040503050406030204" pitchFamily="18" charset="0"/>
                          </a:rPr>
                        </m:ctrlPr>
                      </m:accP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ea typeface="Cambria Math" panose="02040503050406030204" pitchFamily="18" charset="0"/>
                              </a:rPr>
                              <m:t>2</m:t>
                            </m:r>
                          </m:sub>
                        </m:sSub>
                      </m:e>
                    </m:acc>
                    <m:r>
                      <a:rPr lang="en-US" i="1" smtClean="0">
                        <a:latin typeface="Cambria Math" panose="02040503050406030204" pitchFamily="18" charset="0"/>
                        <a:ea typeface="Cambria Math" panose="02040503050406030204" pitchFamily="18" charset="0"/>
                      </a:rPr>
                      <m:t>∨</m:t>
                    </m:r>
                    <m:sSub>
                      <m:sSubPr>
                        <m:ctrlPr>
                          <a:rPr lang="en-US"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𝑥</m:t>
                        </m:r>
                      </m:e>
                      <m:sub>
                        <m:r>
                          <a:rPr lang="en-US" b="0" i="1" smtClean="0">
                            <a:latin typeface="Cambria Math" panose="02040503050406030204" pitchFamily="18" charset="0"/>
                            <a:ea typeface="Cambria Math" panose="02040503050406030204" pitchFamily="18" charset="0"/>
                          </a:rPr>
                          <m:t>3</m:t>
                        </m:r>
                      </m:sub>
                    </m:sSub>
                  </m:oMath>
                </a14:m>
                <a:endParaRPr lang="en-US" dirty="0"/>
              </a:p>
              <a:p>
                <a:r>
                  <a:rPr lang="en-US" b="1" i="1" dirty="0"/>
                  <a:t>C</a:t>
                </a:r>
                <a:r>
                  <a:rPr lang="en-US" baseline="-25000" dirty="0"/>
                  <a:t>1</a:t>
                </a:r>
                <a:r>
                  <a:rPr lang="en-US" dirty="0"/>
                  <a:t> means that the cycle should traverse </a:t>
                </a:r>
                <a:r>
                  <a:rPr lang="en-US" b="1" i="1" dirty="0"/>
                  <a:t>P</a:t>
                </a:r>
                <a:r>
                  <a:rPr lang="en-US" baseline="-25000" dirty="0"/>
                  <a:t>1</a:t>
                </a:r>
                <a:r>
                  <a:rPr lang="en-US" dirty="0"/>
                  <a:t> left to right or </a:t>
                </a:r>
                <a:r>
                  <a:rPr lang="en-US" b="1" i="1" dirty="0"/>
                  <a:t>P</a:t>
                </a:r>
                <a:r>
                  <a:rPr lang="en-US" baseline="-25000" dirty="0"/>
                  <a:t>2</a:t>
                </a:r>
                <a:r>
                  <a:rPr lang="en-US" dirty="0"/>
                  <a:t> right to left or </a:t>
                </a:r>
                <a:r>
                  <a:rPr lang="en-US" b="1" i="1" dirty="0"/>
                  <a:t>P</a:t>
                </a:r>
                <a:r>
                  <a:rPr lang="en-US" baseline="-25000" dirty="0"/>
                  <a:t>3</a:t>
                </a:r>
                <a:r>
                  <a:rPr lang="en-US" dirty="0"/>
                  <a:t> left to right</a:t>
                </a:r>
              </a:p>
              <a:p>
                <a:r>
                  <a:rPr lang="en-US" dirty="0"/>
                  <a:t>To enforce this, we add a node </a:t>
                </a:r>
                <a:r>
                  <a:rPr lang="en-US" b="1" i="1" dirty="0"/>
                  <a:t>c</a:t>
                </a:r>
                <a:r>
                  <a:rPr lang="en-US" baseline="-25000" dirty="0"/>
                  <a:t>1</a:t>
                </a:r>
                <a:r>
                  <a:rPr lang="en-US" dirty="0"/>
                  <a:t> that, for some value </a:t>
                </a:r>
                <a:r>
                  <a:rPr lang="en-US" b="1" i="1" dirty="0"/>
                  <a:t>l</a:t>
                </a:r>
                <a:r>
                  <a:rPr lang="en-US" dirty="0"/>
                  <a:t>, has edges from </a:t>
                </a:r>
                <a:r>
                  <a:rPr lang="en-US" b="1" i="1" dirty="0"/>
                  <a:t>v</a:t>
                </a:r>
                <a:r>
                  <a:rPr lang="en-US" baseline="-25000" dirty="0"/>
                  <a:t>1</a:t>
                </a:r>
                <a:r>
                  <a:rPr lang="en-US" b="1" i="1" baseline="-25000" dirty="0"/>
                  <a:t>l</a:t>
                </a:r>
                <a:r>
                  <a:rPr lang="en-US" dirty="0"/>
                  <a:t>, </a:t>
                </a:r>
                <a:r>
                  <a:rPr lang="en-US" b="1" i="1" dirty="0"/>
                  <a:t>v</a:t>
                </a:r>
                <a:r>
                  <a:rPr lang="en-US" baseline="-25000" dirty="0"/>
                  <a:t>2</a:t>
                </a:r>
                <a:r>
                  <a:rPr lang="en-US" b="1" i="1" baseline="-25000" dirty="0"/>
                  <a:t>l</a:t>
                </a:r>
                <a:r>
                  <a:rPr lang="en-US" baseline="-25000" dirty="0"/>
                  <a:t>+1</a:t>
                </a:r>
                <a:r>
                  <a:rPr lang="en-US" dirty="0"/>
                  <a:t>, and </a:t>
                </a:r>
                <a:r>
                  <a:rPr lang="en-US" b="1" i="1" dirty="0"/>
                  <a:t>v</a:t>
                </a:r>
                <a:r>
                  <a:rPr lang="en-US" baseline="-25000" dirty="0"/>
                  <a:t>3</a:t>
                </a:r>
                <a:r>
                  <a:rPr lang="en-US" b="1" i="1" baseline="-25000" dirty="0"/>
                  <a:t>l</a:t>
                </a:r>
                <a:r>
                  <a:rPr lang="en-US" dirty="0"/>
                  <a:t> and edges to </a:t>
                </a:r>
                <a:r>
                  <a:rPr lang="en-US" b="1" i="1" dirty="0"/>
                  <a:t>v</a:t>
                </a:r>
                <a:r>
                  <a:rPr lang="en-US" baseline="-25000" dirty="0"/>
                  <a:t>1,</a:t>
                </a:r>
                <a:r>
                  <a:rPr lang="en-US" b="1" i="1" baseline="-25000" dirty="0"/>
                  <a:t>l</a:t>
                </a:r>
                <a:r>
                  <a:rPr lang="en-US" baseline="-25000" dirty="0"/>
                  <a:t>+1</a:t>
                </a:r>
                <a:r>
                  <a:rPr lang="en-US" dirty="0"/>
                  <a:t>, </a:t>
                </a:r>
                <a:r>
                  <a:rPr lang="en-US" b="1" i="1" dirty="0"/>
                  <a:t>v</a:t>
                </a:r>
                <a:r>
                  <a:rPr lang="en-US" baseline="-25000" dirty="0"/>
                  <a:t>2</a:t>
                </a:r>
                <a:r>
                  <a:rPr lang="en-US" b="1" i="1" baseline="-25000" dirty="0"/>
                  <a:t>l</a:t>
                </a:r>
                <a:r>
                  <a:rPr lang="en-US" dirty="0"/>
                  <a:t>, and </a:t>
                </a:r>
                <a:r>
                  <a:rPr lang="en-US" b="1" i="1" dirty="0"/>
                  <a:t>v</a:t>
                </a:r>
                <a:r>
                  <a:rPr lang="en-US" baseline="-25000" dirty="0"/>
                  <a:t>3,</a:t>
                </a:r>
                <a:r>
                  <a:rPr lang="en-US" b="1" i="1" baseline="-25000" dirty="0"/>
                  <a:t>l</a:t>
                </a:r>
                <a:r>
                  <a:rPr lang="en-US" baseline="-25000" dirty="0"/>
                  <a:t>+1</a:t>
                </a:r>
              </a:p>
              <a:p>
                <a:r>
                  <a:rPr lang="en-US" dirty="0"/>
                  <a:t>Then, </a:t>
                </a:r>
                <a:r>
                  <a:rPr lang="en-US" b="1" i="1" dirty="0"/>
                  <a:t>c</a:t>
                </a:r>
                <a:r>
                  <a:rPr lang="en-US" baseline="-25000" dirty="0"/>
                  <a:t>1</a:t>
                </a:r>
                <a:r>
                  <a:rPr lang="en-US" dirty="0"/>
                  <a:t> can be spliced exactly once into any Hamiltonian path that visits the </a:t>
                </a:r>
                <a:r>
                  <a:rPr lang="en-US" b="1" i="1" dirty="0"/>
                  <a:t>P</a:t>
                </a:r>
                <a:r>
                  <a:rPr lang="en-US" baseline="-25000" dirty="0"/>
                  <a:t>1</a:t>
                </a:r>
                <a:r>
                  <a:rPr lang="en-US" dirty="0"/>
                  <a:t>, </a:t>
                </a:r>
                <a:r>
                  <a:rPr lang="en-US" b="1" i="1" dirty="0"/>
                  <a:t>P</a:t>
                </a:r>
                <a:r>
                  <a:rPr lang="en-US" baseline="-25000" dirty="0"/>
                  <a:t>2</a:t>
                </a:r>
                <a:r>
                  <a:rPr lang="en-US" dirty="0"/>
                  <a:t>, or </a:t>
                </a:r>
                <a:r>
                  <a:rPr lang="en-US" b="1" i="1" dirty="0"/>
                  <a:t>P</a:t>
                </a:r>
                <a:r>
                  <a:rPr lang="en-US" baseline="-25000" dirty="0"/>
                  <a:t>3</a:t>
                </a:r>
                <a:r>
                  <a:rPr lang="en-US" dirty="0"/>
                  <a:t> paths in the correct directions</a:t>
                </a:r>
              </a:p>
              <a:p>
                <a:r>
                  <a:rPr lang="en-US" dirty="0"/>
                  <a:t>In general, we make a node </a:t>
                </a:r>
                <a:r>
                  <a:rPr lang="en-US" b="1" i="1" dirty="0" err="1"/>
                  <a:t>c</a:t>
                </a:r>
                <a:r>
                  <a:rPr lang="en-US" b="1" i="1" baseline="-25000" dirty="0" err="1"/>
                  <a:t>j</a:t>
                </a:r>
                <a:r>
                  <a:rPr lang="en-US" dirty="0"/>
                  <a:t> for every clause and use node positions 3</a:t>
                </a:r>
                <a:r>
                  <a:rPr lang="en-US" b="1" i="1" dirty="0"/>
                  <a:t>j</a:t>
                </a:r>
                <a:r>
                  <a:rPr lang="en-US" dirty="0"/>
                  <a:t> and 3</a:t>
                </a:r>
                <a:r>
                  <a:rPr lang="en-US" b="1" i="1" dirty="0"/>
                  <a:t>j</a:t>
                </a:r>
                <a:r>
                  <a:rPr lang="en-US" dirty="0"/>
                  <a:t> + 1 in each path </a:t>
                </a:r>
                <a:r>
                  <a:rPr lang="en-US" b="1" i="1" dirty="0"/>
                  <a:t>P</a:t>
                </a:r>
                <a:r>
                  <a:rPr lang="en-US" b="1" i="1" baseline="-25000" dirty="0"/>
                  <a:t>i</a:t>
                </a:r>
                <a:r>
                  <a:rPr lang="en-US" dirty="0"/>
                  <a:t> for variable </a:t>
                </a:r>
                <a:r>
                  <a:rPr lang="en-US" b="1" i="1" dirty="0"/>
                  <a:t>x</a:t>
                </a:r>
                <a:r>
                  <a:rPr lang="en-US" b="1" i="1" baseline="-25000" dirty="0"/>
                  <a:t>i</a:t>
                </a:r>
                <a:r>
                  <a:rPr lang="en-US" dirty="0"/>
                  <a:t> in clause </a:t>
                </a:r>
                <a:r>
                  <a:rPr lang="en-US" b="1" i="1" dirty="0" err="1"/>
                  <a:t>C</a:t>
                </a:r>
                <a:r>
                  <a:rPr lang="en-US" b="1" i="1" baseline="-25000" dirty="0" err="1"/>
                  <a:t>j</a:t>
                </a:r>
                <a:endParaRPr lang="en-US" b="1" i="1" baseline="-25000" dirty="0"/>
              </a:p>
              <a:p>
                <a:pPr lvl="1"/>
                <a:r>
                  <a:rPr lang="en-US" dirty="0"/>
                  <a:t>Add edges (</a:t>
                </a:r>
                <a:r>
                  <a:rPr lang="en-US" b="1" i="1" dirty="0"/>
                  <a:t>v</a:t>
                </a:r>
                <a:r>
                  <a:rPr lang="en-US" b="1" i="1" baseline="-25000" dirty="0"/>
                  <a:t>i</a:t>
                </a:r>
                <a:r>
                  <a:rPr lang="en-US" baseline="-25000" dirty="0"/>
                  <a:t>,3</a:t>
                </a:r>
                <a:r>
                  <a:rPr lang="en-US" b="1" i="1" baseline="-25000" dirty="0"/>
                  <a:t>j</a:t>
                </a:r>
                <a:r>
                  <a:rPr lang="en-US" dirty="0"/>
                  <a:t>,</a:t>
                </a:r>
                <a:r>
                  <a:rPr lang="en-US" b="1" i="1" dirty="0"/>
                  <a:t>c</a:t>
                </a:r>
                <a:r>
                  <a:rPr lang="en-US" b="1" i="1" baseline="-25000" dirty="0"/>
                  <a:t>j</a:t>
                </a:r>
                <a:r>
                  <a:rPr lang="en-US" dirty="0"/>
                  <a:t>) and (</a:t>
                </a:r>
                <a:r>
                  <a:rPr lang="en-US" b="1" i="1" dirty="0"/>
                  <a:t>c</a:t>
                </a:r>
                <a:r>
                  <a:rPr lang="en-US" b="1" i="1" baseline="-25000" dirty="0"/>
                  <a:t>j</a:t>
                </a:r>
                <a:r>
                  <a:rPr lang="en-US" dirty="0"/>
                  <a:t>,</a:t>
                </a:r>
                <a:r>
                  <a:rPr lang="en-US" b="1" i="1" dirty="0"/>
                  <a:t>v</a:t>
                </a:r>
                <a:r>
                  <a:rPr lang="en-US" b="1" i="1" baseline="-25000" dirty="0"/>
                  <a:t>i</a:t>
                </a:r>
                <a:r>
                  <a:rPr lang="en-US" baseline="-25000" dirty="0"/>
                  <a:t>,3</a:t>
                </a:r>
                <a:r>
                  <a:rPr lang="en-US" b="1" i="1" baseline="-25000" dirty="0"/>
                  <a:t>j</a:t>
                </a:r>
                <a:r>
                  <a:rPr lang="en-US" baseline="-25000" dirty="0"/>
                  <a:t>+1</a:t>
                </a:r>
                <a:r>
                  <a:rPr lang="en-US" dirty="0"/>
                  <a:t>) if variable is not negated</a:t>
                </a:r>
              </a:p>
              <a:p>
                <a:pPr lvl="1"/>
                <a:r>
                  <a:rPr lang="en-US" dirty="0"/>
                  <a:t>Add edges (</a:t>
                </a:r>
                <a:r>
                  <a:rPr lang="en-US" b="1" i="1" dirty="0"/>
                  <a:t>v</a:t>
                </a:r>
                <a:r>
                  <a:rPr lang="en-US" b="1" i="1" baseline="-25000" dirty="0"/>
                  <a:t>i</a:t>
                </a:r>
                <a:r>
                  <a:rPr lang="en-US" baseline="-25000" dirty="0"/>
                  <a:t>,3</a:t>
                </a:r>
                <a:r>
                  <a:rPr lang="en-US" b="1" i="1" baseline="-25000" dirty="0"/>
                  <a:t>j</a:t>
                </a:r>
                <a:r>
                  <a:rPr lang="en-US" baseline="-25000" dirty="0"/>
                  <a:t>+1</a:t>
                </a:r>
                <a:r>
                  <a:rPr lang="en-US" dirty="0"/>
                  <a:t>,</a:t>
                </a:r>
                <a:r>
                  <a:rPr lang="en-US" b="1" i="1" dirty="0"/>
                  <a:t>c</a:t>
                </a:r>
                <a:r>
                  <a:rPr lang="en-US" b="1" i="1" baseline="-25000" dirty="0"/>
                  <a:t>j</a:t>
                </a:r>
                <a:r>
                  <a:rPr lang="en-US" dirty="0"/>
                  <a:t>) and (</a:t>
                </a:r>
                <a:r>
                  <a:rPr lang="en-US" b="1" i="1" dirty="0"/>
                  <a:t>c</a:t>
                </a:r>
                <a:r>
                  <a:rPr lang="en-US" b="1" i="1" baseline="-25000" dirty="0"/>
                  <a:t>j</a:t>
                </a:r>
                <a:r>
                  <a:rPr lang="en-US" dirty="0"/>
                  <a:t>,</a:t>
                </a:r>
                <a:r>
                  <a:rPr lang="en-US" b="1" i="1" dirty="0"/>
                  <a:t>v</a:t>
                </a:r>
                <a:r>
                  <a:rPr lang="en-US" b="1" i="1" baseline="-25000" dirty="0"/>
                  <a:t>i</a:t>
                </a:r>
                <a:r>
                  <a:rPr lang="en-US" baseline="-25000" dirty="0"/>
                  <a:t>,3</a:t>
                </a:r>
                <a:r>
                  <a:rPr lang="en-US" b="1" i="1" baseline="-25000" dirty="0"/>
                  <a:t>j</a:t>
                </a:r>
                <a:r>
                  <a:rPr lang="en-US" dirty="0"/>
                  <a:t>) if variable is negated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600" y="1600201"/>
                <a:ext cx="10972800" cy="5105400"/>
              </a:xfrm>
              <a:blipFill>
                <a:blip r:embed="rId2"/>
                <a:stretch>
                  <a:fillRect t="-1075" r="-1278" b="-956"/>
                </a:stretch>
              </a:blipFill>
            </p:spPr>
            <p:txBody>
              <a:bodyPr/>
              <a:lstStyle/>
              <a:p>
                <a:r>
                  <a:rPr lang="en-US">
                    <a:noFill/>
                  </a:rPr>
                  <a:t> </a:t>
                </a:r>
              </a:p>
            </p:txBody>
          </p:sp>
        </mc:Fallback>
      </mc:AlternateContent>
    </p:spTree>
    <p:extLst>
      <p:ext uri="{BB962C8B-B14F-4D97-AF65-F5344CB8AC3E}">
        <p14:creationId xmlns:p14="http://schemas.microsoft.com/office/powerpoint/2010/main" val="67359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32A79-8B36-4930-A98A-46687FE53F25}"/>
              </a:ext>
            </a:extLst>
          </p:cNvPr>
          <p:cNvSpPr>
            <a:spLocks noGrp="1"/>
          </p:cNvSpPr>
          <p:nvPr>
            <p:ph type="title"/>
          </p:nvPr>
        </p:nvSpPr>
        <p:spPr/>
        <p:txBody>
          <a:bodyPr/>
          <a:lstStyle/>
          <a:p>
            <a:r>
              <a:rPr lang="en-US" dirty="0"/>
              <a:t>It gets worse!</a:t>
            </a:r>
          </a:p>
        </p:txBody>
      </p:sp>
      <p:sp>
        <p:nvSpPr>
          <p:cNvPr id="4" name="Oval 3">
            <a:extLst>
              <a:ext uri="{FF2B5EF4-FFF2-40B4-BE49-F238E27FC236}">
                <a16:creationId xmlns:a16="http://schemas.microsoft.com/office/drawing/2014/main" id="{C0E41576-0802-4B02-9440-8E9F54B97F3D}"/>
              </a:ext>
            </a:extLst>
          </p:cNvPr>
          <p:cNvSpPr/>
          <p:nvPr/>
        </p:nvSpPr>
        <p:spPr>
          <a:xfrm>
            <a:off x="3810000" y="17526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t>s</a:t>
            </a:r>
          </a:p>
        </p:txBody>
      </p:sp>
      <p:sp>
        <p:nvSpPr>
          <p:cNvPr id="5" name="Oval 4">
            <a:extLst>
              <a:ext uri="{FF2B5EF4-FFF2-40B4-BE49-F238E27FC236}">
                <a16:creationId xmlns:a16="http://schemas.microsoft.com/office/drawing/2014/main" id="{CCB8A6CF-08DB-40ED-B9CB-9961A29F6B89}"/>
              </a:ext>
            </a:extLst>
          </p:cNvPr>
          <p:cNvSpPr/>
          <p:nvPr/>
        </p:nvSpPr>
        <p:spPr>
          <a:xfrm>
            <a:off x="3810000" y="62484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t>t</a:t>
            </a:r>
          </a:p>
        </p:txBody>
      </p:sp>
      <p:sp>
        <p:nvSpPr>
          <p:cNvPr id="6" name="Oval 5">
            <a:extLst>
              <a:ext uri="{FF2B5EF4-FFF2-40B4-BE49-F238E27FC236}">
                <a16:creationId xmlns:a16="http://schemas.microsoft.com/office/drawing/2014/main" id="{EA549F89-DB6D-4E96-B519-059A76DEB834}"/>
              </a:ext>
            </a:extLst>
          </p:cNvPr>
          <p:cNvSpPr/>
          <p:nvPr/>
        </p:nvSpPr>
        <p:spPr>
          <a:xfrm>
            <a:off x="838200" y="3175826"/>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7" name="Oval 6">
            <a:extLst>
              <a:ext uri="{FF2B5EF4-FFF2-40B4-BE49-F238E27FC236}">
                <a16:creationId xmlns:a16="http://schemas.microsoft.com/office/drawing/2014/main" id="{CC9125F7-4718-49B4-A5E8-7B8B504A754C}"/>
              </a:ext>
            </a:extLst>
          </p:cNvPr>
          <p:cNvSpPr/>
          <p:nvPr/>
        </p:nvSpPr>
        <p:spPr>
          <a:xfrm>
            <a:off x="1905000" y="3175826"/>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8" name="Oval 7">
            <a:extLst>
              <a:ext uri="{FF2B5EF4-FFF2-40B4-BE49-F238E27FC236}">
                <a16:creationId xmlns:a16="http://schemas.microsoft.com/office/drawing/2014/main" id="{0B07849C-4BCA-487B-AC70-CCC0F7556626}"/>
              </a:ext>
            </a:extLst>
          </p:cNvPr>
          <p:cNvSpPr/>
          <p:nvPr/>
        </p:nvSpPr>
        <p:spPr>
          <a:xfrm>
            <a:off x="2971800" y="3175826"/>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cxnSp>
        <p:nvCxnSpPr>
          <p:cNvPr id="10" name="Straight Arrow Connector 9">
            <a:extLst>
              <a:ext uri="{FF2B5EF4-FFF2-40B4-BE49-F238E27FC236}">
                <a16:creationId xmlns:a16="http://schemas.microsoft.com/office/drawing/2014/main" id="{C57698D8-23CC-4C5D-84A9-EFB91E5E2F80}"/>
              </a:ext>
            </a:extLst>
          </p:cNvPr>
          <p:cNvCxnSpPr>
            <a:stCxn id="6" idx="7"/>
            <a:endCxn id="7" idx="1"/>
          </p:cNvCxnSpPr>
          <p:nvPr/>
        </p:nvCxnSpPr>
        <p:spPr>
          <a:xfrm>
            <a:off x="1163404" y="3231622"/>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2F63211-366E-4AE1-B4F0-C0A61180473C}"/>
              </a:ext>
            </a:extLst>
          </p:cNvPr>
          <p:cNvCxnSpPr>
            <a:cxnSpLocks/>
            <a:stCxn id="7" idx="3"/>
            <a:endCxn id="6" idx="5"/>
          </p:cNvCxnSpPr>
          <p:nvPr/>
        </p:nvCxnSpPr>
        <p:spPr>
          <a:xfrm flipH="1">
            <a:off x="1163404" y="3501030"/>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4786E5C-6711-4FB8-B015-A6385826B3DC}"/>
              </a:ext>
            </a:extLst>
          </p:cNvPr>
          <p:cNvCxnSpPr>
            <a:cxnSpLocks/>
            <a:stCxn id="7" idx="7"/>
            <a:endCxn id="8" idx="1"/>
          </p:cNvCxnSpPr>
          <p:nvPr/>
        </p:nvCxnSpPr>
        <p:spPr>
          <a:xfrm>
            <a:off x="2230204" y="3231622"/>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FDD60B9-62AB-4E58-9F01-05143168589C}"/>
              </a:ext>
            </a:extLst>
          </p:cNvPr>
          <p:cNvCxnSpPr>
            <a:cxnSpLocks/>
            <a:stCxn id="8" idx="3"/>
            <a:endCxn id="7" idx="5"/>
          </p:cNvCxnSpPr>
          <p:nvPr/>
        </p:nvCxnSpPr>
        <p:spPr>
          <a:xfrm flipH="1">
            <a:off x="2230204" y="3501030"/>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3D90DBA9-236A-42C2-95B3-4B687A23770E}"/>
              </a:ext>
            </a:extLst>
          </p:cNvPr>
          <p:cNvSpPr/>
          <p:nvPr/>
        </p:nvSpPr>
        <p:spPr>
          <a:xfrm>
            <a:off x="4572000" y="3175826"/>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21" name="Oval 20">
            <a:extLst>
              <a:ext uri="{FF2B5EF4-FFF2-40B4-BE49-F238E27FC236}">
                <a16:creationId xmlns:a16="http://schemas.microsoft.com/office/drawing/2014/main" id="{309109DE-9706-49E3-A40A-BF3B16FB04D2}"/>
              </a:ext>
            </a:extLst>
          </p:cNvPr>
          <p:cNvSpPr/>
          <p:nvPr/>
        </p:nvSpPr>
        <p:spPr>
          <a:xfrm>
            <a:off x="5638800" y="3175826"/>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22" name="Oval 21">
            <a:extLst>
              <a:ext uri="{FF2B5EF4-FFF2-40B4-BE49-F238E27FC236}">
                <a16:creationId xmlns:a16="http://schemas.microsoft.com/office/drawing/2014/main" id="{E047018E-81E0-469D-ADA9-595AF9E3196C}"/>
              </a:ext>
            </a:extLst>
          </p:cNvPr>
          <p:cNvSpPr/>
          <p:nvPr/>
        </p:nvSpPr>
        <p:spPr>
          <a:xfrm>
            <a:off x="6705600" y="3175826"/>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cxnSp>
        <p:nvCxnSpPr>
          <p:cNvPr id="23" name="Straight Arrow Connector 22">
            <a:extLst>
              <a:ext uri="{FF2B5EF4-FFF2-40B4-BE49-F238E27FC236}">
                <a16:creationId xmlns:a16="http://schemas.microsoft.com/office/drawing/2014/main" id="{4FED36B8-2D3E-4D24-B232-9ABF13FDA4B3}"/>
              </a:ext>
            </a:extLst>
          </p:cNvPr>
          <p:cNvCxnSpPr>
            <a:stCxn id="20" idx="7"/>
            <a:endCxn id="21" idx="1"/>
          </p:cNvCxnSpPr>
          <p:nvPr/>
        </p:nvCxnSpPr>
        <p:spPr>
          <a:xfrm>
            <a:off x="4897204" y="3231622"/>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4671EC2A-0F64-44E6-AD10-D5F5BA8FCFE4}"/>
              </a:ext>
            </a:extLst>
          </p:cNvPr>
          <p:cNvCxnSpPr>
            <a:cxnSpLocks/>
            <a:stCxn id="21" idx="3"/>
            <a:endCxn id="20" idx="5"/>
          </p:cNvCxnSpPr>
          <p:nvPr/>
        </p:nvCxnSpPr>
        <p:spPr>
          <a:xfrm flipH="1">
            <a:off x="4897204" y="3501030"/>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01FC6B15-626B-489A-B9F9-C69134FDFE98}"/>
              </a:ext>
            </a:extLst>
          </p:cNvPr>
          <p:cNvCxnSpPr>
            <a:cxnSpLocks/>
            <a:stCxn id="21" idx="7"/>
            <a:endCxn id="22" idx="1"/>
          </p:cNvCxnSpPr>
          <p:nvPr/>
        </p:nvCxnSpPr>
        <p:spPr>
          <a:xfrm>
            <a:off x="5964004" y="3231622"/>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F4C9DF64-D945-4B43-9C76-F970D048D5B7}"/>
              </a:ext>
            </a:extLst>
          </p:cNvPr>
          <p:cNvCxnSpPr>
            <a:cxnSpLocks/>
            <a:stCxn id="22" idx="3"/>
            <a:endCxn id="21" idx="5"/>
          </p:cNvCxnSpPr>
          <p:nvPr/>
        </p:nvCxnSpPr>
        <p:spPr>
          <a:xfrm flipH="1">
            <a:off x="5964004" y="3501030"/>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FA6A4D50-58CC-42A6-AF31-B3FA0077A972}"/>
              </a:ext>
            </a:extLst>
          </p:cNvPr>
          <p:cNvCxnSpPr>
            <a:cxnSpLocks/>
            <a:stCxn id="8" idx="7"/>
            <a:endCxn id="20" idx="1"/>
          </p:cNvCxnSpPr>
          <p:nvPr/>
        </p:nvCxnSpPr>
        <p:spPr>
          <a:xfrm>
            <a:off x="3297004" y="3231622"/>
            <a:ext cx="1330792" cy="0"/>
          </a:xfrm>
          <a:prstGeom prst="straightConnector1">
            <a:avLst/>
          </a:prstGeom>
          <a:ln w="19050">
            <a:gradFill>
              <a:gsLst>
                <a:gs pos="0">
                  <a:srgbClr val="000000"/>
                </a:gs>
                <a:gs pos="66500">
                  <a:srgbClr val="000000">
                    <a:alpha val="0"/>
                  </a:srgbClr>
                </a:gs>
                <a:gs pos="33000">
                  <a:schemeClr val="tx1">
                    <a:alpha val="0"/>
                  </a:schemeClr>
                </a:gs>
                <a:gs pos="100000">
                  <a:schemeClr val="tx1"/>
                </a:gs>
              </a:gsLst>
              <a:lin ang="0" scaled="0"/>
            </a:gradFill>
            <a:tailEnd type="triangle" w="lg" len="lg"/>
          </a:ln>
        </p:spPr>
        <p:style>
          <a:lnRef idx="1">
            <a:schemeClr val="accent1"/>
          </a:lnRef>
          <a:fillRef idx="0">
            <a:schemeClr val="accent1"/>
          </a:fillRef>
          <a:effectRef idx="0">
            <a:schemeClr val="accent1"/>
          </a:effectRef>
          <a:fontRef idx="minor">
            <a:schemeClr val="tx1"/>
          </a:fontRef>
        </p:style>
      </p:cxnSp>
      <p:sp>
        <p:nvSpPr>
          <p:cNvPr id="39" name="Left Brace 38">
            <a:extLst>
              <a:ext uri="{FF2B5EF4-FFF2-40B4-BE49-F238E27FC236}">
                <a16:creationId xmlns:a16="http://schemas.microsoft.com/office/drawing/2014/main" id="{B23CB116-6F2F-4B93-80E9-C311BA0E120B}"/>
              </a:ext>
            </a:extLst>
          </p:cNvPr>
          <p:cNvSpPr/>
          <p:nvPr/>
        </p:nvSpPr>
        <p:spPr>
          <a:xfrm rot="5400000">
            <a:off x="3778353" y="40385"/>
            <a:ext cx="368093" cy="5597992"/>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a:extLst>
              <a:ext uri="{FF2B5EF4-FFF2-40B4-BE49-F238E27FC236}">
                <a16:creationId xmlns:a16="http://schemas.microsoft.com/office/drawing/2014/main" id="{2057A061-80E0-4D5D-A7D1-98C6A6016EF8}"/>
              </a:ext>
            </a:extLst>
          </p:cNvPr>
          <p:cNvSpPr txBox="1"/>
          <p:nvPr/>
        </p:nvSpPr>
        <p:spPr>
          <a:xfrm>
            <a:off x="3200400" y="2209800"/>
            <a:ext cx="1600200" cy="369332"/>
          </a:xfrm>
          <a:prstGeom prst="rect">
            <a:avLst/>
          </a:prstGeom>
          <a:noFill/>
        </p:spPr>
        <p:txBody>
          <a:bodyPr wrap="square" rtlCol="0">
            <a:spAutoFit/>
          </a:bodyPr>
          <a:lstStyle/>
          <a:p>
            <a:pPr algn="ctr"/>
            <a:r>
              <a:rPr lang="en-US" dirty="0"/>
              <a:t>3</a:t>
            </a:r>
            <a:r>
              <a:rPr lang="en-US" b="1" i="1" dirty="0"/>
              <a:t>k</a:t>
            </a:r>
            <a:r>
              <a:rPr lang="en-US" dirty="0"/>
              <a:t> + 3 nodes</a:t>
            </a:r>
          </a:p>
        </p:txBody>
      </p:sp>
      <p:sp>
        <p:nvSpPr>
          <p:cNvPr id="41" name="TextBox 40">
            <a:extLst>
              <a:ext uri="{FF2B5EF4-FFF2-40B4-BE49-F238E27FC236}">
                <a16:creationId xmlns:a16="http://schemas.microsoft.com/office/drawing/2014/main" id="{A0EE6AC4-CBE3-46CF-826A-D87427BF91FC}"/>
              </a:ext>
            </a:extLst>
          </p:cNvPr>
          <p:cNvSpPr txBox="1"/>
          <p:nvPr/>
        </p:nvSpPr>
        <p:spPr>
          <a:xfrm>
            <a:off x="7543800" y="3263694"/>
            <a:ext cx="4191000" cy="369332"/>
          </a:xfrm>
          <a:prstGeom prst="rect">
            <a:avLst/>
          </a:prstGeom>
          <a:noFill/>
        </p:spPr>
        <p:txBody>
          <a:bodyPr wrap="square" rtlCol="0">
            <a:spAutoFit/>
          </a:bodyPr>
          <a:lstStyle/>
          <a:p>
            <a:r>
              <a:rPr lang="en-US" b="1" i="1" dirty="0"/>
              <a:t>P</a:t>
            </a:r>
            <a:r>
              <a:rPr lang="en-US" baseline="-25000" dirty="0"/>
              <a:t>1</a:t>
            </a:r>
            <a:r>
              <a:rPr lang="en-US" dirty="0"/>
              <a:t> (nodes for </a:t>
            </a:r>
            <a:r>
              <a:rPr lang="en-US" b="1" i="1" dirty="0"/>
              <a:t>x</a:t>
            </a:r>
            <a:r>
              <a:rPr lang="en-US" baseline="-25000" dirty="0"/>
              <a:t>1</a:t>
            </a:r>
            <a:r>
              <a:rPr lang="en-US" dirty="0"/>
              <a:t>, first Boolean variable)</a:t>
            </a:r>
          </a:p>
        </p:txBody>
      </p:sp>
      <p:sp>
        <p:nvSpPr>
          <p:cNvPr id="42" name="Oval 41">
            <a:extLst>
              <a:ext uri="{FF2B5EF4-FFF2-40B4-BE49-F238E27FC236}">
                <a16:creationId xmlns:a16="http://schemas.microsoft.com/office/drawing/2014/main" id="{875FA740-A373-4141-8A29-43233BF779A4}"/>
              </a:ext>
            </a:extLst>
          </p:cNvPr>
          <p:cNvSpPr/>
          <p:nvPr/>
        </p:nvSpPr>
        <p:spPr>
          <a:xfrm>
            <a:off x="838200" y="4114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43" name="Oval 42">
            <a:extLst>
              <a:ext uri="{FF2B5EF4-FFF2-40B4-BE49-F238E27FC236}">
                <a16:creationId xmlns:a16="http://schemas.microsoft.com/office/drawing/2014/main" id="{AE0AB560-0754-4DA1-85FB-05B7E4699463}"/>
              </a:ext>
            </a:extLst>
          </p:cNvPr>
          <p:cNvSpPr/>
          <p:nvPr/>
        </p:nvSpPr>
        <p:spPr>
          <a:xfrm>
            <a:off x="1905000" y="4114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44" name="Oval 43">
            <a:extLst>
              <a:ext uri="{FF2B5EF4-FFF2-40B4-BE49-F238E27FC236}">
                <a16:creationId xmlns:a16="http://schemas.microsoft.com/office/drawing/2014/main" id="{5CEAE087-0E30-4D24-B453-1BF5D7CAC0E4}"/>
              </a:ext>
            </a:extLst>
          </p:cNvPr>
          <p:cNvSpPr/>
          <p:nvPr/>
        </p:nvSpPr>
        <p:spPr>
          <a:xfrm>
            <a:off x="2971800" y="4114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cxnSp>
        <p:nvCxnSpPr>
          <p:cNvPr id="45" name="Straight Arrow Connector 44">
            <a:extLst>
              <a:ext uri="{FF2B5EF4-FFF2-40B4-BE49-F238E27FC236}">
                <a16:creationId xmlns:a16="http://schemas.microsoft.com/office/drawing/2014/main" id="{B94029E0-AD83-47F2-A0B5-F361D8ED473F}"/>
              </a:ext>
            </a:extLst>
          </p:cNvPr>
          <p:cNvCxnSpPr>
            <a:stCxn id="42" idx="7"/>
            <a:endCxn id="43" idx="1"/>
          </p:cNvCxnSpPr>
          <p:nvPr/>
        </p:nvCxnSpPr>
        <p:spPr>
          <a:xfrm>
            <a:off x="1163404" y="4170596"/>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9DEB24B3-4877-40D4-856D-030AAEFBC4E7}"/>
              </a:ext>
            </a:extLst>
          </p:cNvPr>
          <p:cNvCxnSpPr>
            <a:cxnSpLocks/>
            <a:stCxn id="43" idx="3"/>
            <a:endCxn id="42" idx="5"/>
          </p:cNvCxnSpPr>
          <p:nvPr/>
        </p:nvCxnSpPr>
        <p:spPr>
          <a:xfrm flipH="1">
            <a:off x="1163404" y="4440004"/>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798BFED6-B5C1-4AC2-99BE-4988D4D87AD4}"/>
              </a:ext>
            </a:extLst>
          </p:cNvPr>
          <p:cNvCxnSpPr>
            <a:cxnSpLocks/>
            <a:stCxn id="43" idx="7"/>
            <a:endCxn id="44" idx="1"/>
          </p:cNvCxnSpPr>
          <p:nvPr/>
        </p:nvCxnSpPr>
        <p:spPr>
          <a:xfrm>
            <a:off x="2230204" y="4170596"/>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30E48DA5-F434-4A19-A80C-D4A8D1927483}"/>
              </a:ext>
            </a:extLst>
          </p:cNvPr>
          <p:cNvCxnSpPr>
            <a:cxnSpLocks/>
            <a:stCxn id="44" idx="3"/>
            <a:endCxn id="43" idx="5"/>
          </p:cNvCxnSpPr>
          <p:nvPr/>
        </p:nvCxnSpPr>
        <p:spPr>
          <a:xfrm flipH="1">
            <a:off x="2230204" y="4440004"/>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ADD4FB0D-F0AA-4C84-8C8B-F709CA19CC0C}"/>
              </a:ext>
            </a:extLst>
          </p:cNvPr>
          <p:cNvSpPr/>
          <p:nvPr/>
        </p:nvSpPr>
        <p:spPr>
          <a:xfrm>
            <a:off x="4572000" y="4114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50" name="Oval 49">
            <a:extLst>
              <a:ext uri="{FF2B5EF4-FFF2-40B4-BE49-F238E27FC236}">
                <a16:creationId xmlns:a16="http://schemas.microsoft.com/office/drawing/2014/main" id="{0B0148A9-AC81-4B44-B61B-4006B1425611}"/>
              </a:ext>
            </a:extLst>
          </p:cNvPr>
          <p:cNvSpPr/>
          <p:nvPr/>
        </p:nvSpPr>
        <p:spPr>
          <a:xfrm>
            <a:off x="5638800" y="4114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51" name="Oval 50">
            <a:extLst>
              <a:ext uri="{FF2B5EF4-FFF2-40B4-BE49-F238E27FC236}">
                <a16:creationId xmlns:a16="http://schemas.microsoft.com/office/drawing/2014/main" id="{6148FEBF-0B12-47CE-B3FA-4701C3947FBA}"/>
              </a:ext>
            </a:extLst>
          </p:cNvPr>
          <p:cNvSpPr/>
          <p:nvPr/>
        </p:nvSpPr>
        <p:spPr>
          <a:xfrm>
            <a:off x="6705600" y="4114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cxnSp>
        <p:nvCxnSpPr>
          <p:cNvPr id="52" name="Straight Arrow Connector 51">
            <a:extLst>
              <a:ext uri="{FF2B5EF4-FFF2-40B4-BE49-F238E27FC236}">
                <a16:creationId xmlns:a16="http://schemas.microsoft.com/office/drawing/2014/main" id="{44939FEB-C09A-4371-ADAB-96367422155A}"/>
              </a:ext>
            </a:extLst>
          </p:cNvPr>
          <p:cNvCxnSpPr>
            <a:stCxn id="49" idx="7"/>
            <a:endCxn id="50" idx="1"/>
          </p:cNvCxnSpPr>
          <p:nvPr/>
        </p:nvCxnSpPr>
        <p:spPr>
          <a:xfrm>
            <a:off x="4897204" y="4170596"/>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4C58996F-17B7-4019-8C35-C3DF2EF17FB8}"/>
              </a:ext>
            </a:extLst>
          </p:cNvPr>
          <p:cNvCxnSpPr>
            <a:cxnSpLocks/>
            <a:stCxn id="50" idx="3"/>
            <a:endCxn id="49" idx="5"/>
          </p:cNvCxnSpPr>
          <p:nvPr/>
        </p:nvCxnSpPr>
        <p:spPr>
          <a:xfrm flipH="1">
            <a:off x="4897204" y="4440004"/>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499FA8C8-D4BF-4FB5-9FF0-F6A3B95D2A3E}"/>
              </a:ext>
            </a:extLst>
          </p:cNvPr>
          <p:cNvCxnSpPr>
            <a:cxnSpLocks/>
            <a:stCxn id="50" idx="7"/>
            <a:endCxn id="51" idx="1"/>
          </p:cNvCxnSpPr>
          <p:nvPr/>
        </p:nvCxnSpPr>
        <p:spPr>
          <a:xfrm>
            <a:off x="5964004" y="4170596"/>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E5CC1657-7182-4E26-AC9F-326B42EC78A4}"/>
              </a:ext>
            </a:extLst>
          </p:cNvPr>
          <p:cNvCxnSpPr>
            <a:cxnSpLocks/>
            <a:stCxn id="51" idx="3"/>
            <a:endCxn id="50" idx="5"/>
          </p:cNvCxnSpPr>
          <p:nvPr/>
        </p:nvCxnSpPr>
        <p:spPr>
          <a:xfrm flipH="1">
            <a:off x="5964004" y="4440004"/>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4600BD92-358C-4E1F-8057-D41A74F0C0EE}"/>
              </a:ext>
            </a:extLst>
          </p:cNvPr>
          <p:cNvSpPr/>
          <p:nvPr/>
        </p:nvSpPr>
        <p:spPr>
          <a:xfrm>
            <a:off x="838200" y="538979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61" name="Oval 60">
            <a:extLst>
              <a:ext uri="{FF2B5EF4-FFF2-40B4-BE49-F238E27FC236}">
                <a16:creationId xmlns:a16="http://schemas.microsoft.com/office/drawing/2014/main" id="{72F9C2CA-8105-4A0E-ABCE-F7353B2A8D02}"/>
              </a:ext>
            </a:extLst>
          </p:cNvPr>
          <p:cNvSpPr/>
          <p:nvPr/>
        </p:nvSpPr>
        <p:spPr>
          <a:xfrm>
            <a:off x="1905000" y="538979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62" name="Oval 61">
            <a:extLst>
              <a:ext uri="{FF2B5EF4-FFF2-40B4-BE49-F238E27FC236}">
                <a16:creationId xmlns:a16="http://schemas.microsoft.com/office/drawing/2014/main" id="{A5ED3E7E-B0BE-41D5-909D-1B561F2B48CF}"/>
              </a:ext>
            </a:extLst>
          </p:cNvPr>
          <p:cNvSpPr/>
          <p:nvPr/>
        </p:nvSpPr>
        <p:spPr>
          <a:xfrm>
            <a:off x="2971800" y="538979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cxnSp>
        <p:nvCxnSpPr>
          <p:cNvPr id="63" name="Straight Arrow Connector 62">
            <a:extLst>
              <a:ext uri="{FF2B5EF4-FFF2-40B4-BE49-F238E27FC236}">
                <a16:creationId xmlns:a16="http://schemas.microsoft.com/office/drawing/2014/main" id="{9370840C-5EAA-43B5-9BD3-7F7855564046}"/>
              </a:ext>
            </a:extLst>
          </p:cNvPr>
          <p:cNvCxnSpPr>
            <a:stCxn id="60" idx="7"/>
            <a:endCxn id="61" idx="1"/>
          </p:cNvCxnSpPr>
          <p:nvPr/>
        </p:nvCxnSpPr>
        <p:spPr>
          <a:xfrm>
            <a:off x="1163404" y="5445591"/>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8B75D236-A84A-4BEF-AFEB-585AEA1FD6F8}"/>
              </a:ext>
            </a:extLst>
          </p:cNvPr>
          <p:cNvCxnSpPr>
            <a:cxnSpLocks/>
            <a:stCxn id="61" idx="3"/>
            <a:endCxn id="60" idx="5"/>
          </p:cNvCxnSpPr>
          <p:nvPr/>
        </p:nvCxnSpPr>
        <p:spPr>
          <a:xfrm flipH="1">
            <a:off x="1163404" y="5714999"/>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350A42C-B9DD-4DC3-986A-8B0A99642201}"/>
              </a:ext>
            </a:extLst>
          </p:cNvPr>
          <p:cNvCxnSpPr>
            <a:cxnSpLocks/>
            <a:stCxn id="61" idx="7"/>
            <a:endCxn id="62" idx="1"/>
          </p:cNvCxnSpPr>
          <p:nvPr/>
        </p:nvCxnSpPr>
        <p:spPr>
          <a:xfrm>
            <a:off x="2230204" y="5445591"/>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0F85522E-154F-447A-9E77-3C01638F2B11}"/>
              </a:ext>
            </a:extLst>
          </p:cNvPr>
          <p:cNvCxnSpPr>
            <a:cxnSpLocks/>
            <a:stCxn id="62" idx="3"/>
            <a:endCxn id="61" idx="5"/>
          </p:cNvCxnSpPr>
          <p:nvPr/>
        </p:nvCxnSpPr>
        <p:spPr>
          <a:xfrm flipH="1">
            <a:off x="2230204" y="5714999"/>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7" name="Oval 66">
            <a:extLst>
              <a:ext uri="{FF2B5EF4-FFF2-40B4-BE49-F238E27FC236}">
                <a16:creationId xmlns:a16="http://schemas.microsoft.com/office/drawing/2014/main" id="{3FFA98BB-91A6-4DE7-A5D5-8AAB01C6B734}"/>
              </a:ext>
            </a:extLst>
          </p:cNvPr>
          <p:cNvSpPr/>
          <p:nvPr/>
        </p:nvSpPr>
        <p:spPr>
          <a:xfrm>
            <a:off x="4572000" y="538979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68" name="Oval 67">
            <a:extLst>
              <a:ext uri="{FF2B5EF4-FFF2-40B4-BE49-F238E27FC236}">
                <a16:creationId xmlns:a16="http://schemas.microsoft.com/office/drawing/2014/main" id="{F71EC1B5-A244-4892-BC95-3337B91E0BAE}"/>
              </a:ext>
            </a:extLst>
          </p:cNvPr>
          <p:cNvSpPr/>
          <p:nvPr/>
        </p:nvSpPr>
        <p:spPr>
          <a:xfrm>
            <a:off x="5638800" y="538979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sp>
        <p:nvSpPr>
          <p:cNvPr id="69" name="Oval 68">
            <a:extLst>
              <a:ext uri="{FF2B5EF4-FFF2-40B4-BE49-F238E27FC236}">
                <a16:creationId xmlns:a16="http://schemas.microsoft.com/office/drawing/2014/main" id="{2AD1754D-72CF-461C-A4D4-EB2B363585A8}"/>
              </a:ext>
            </a:extLst>
          </p:cNvPr>
          <p:cNvSpPr/>
          <p:nvPr/>
        </p:nvSpPr>
        <p:spPr>
          <a:xfrm>
            <a:off x="6705600" y="5389795"/>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i="1" dirty="0"/>
          </a:p>
        </p:txBody>
      </p:sp>
      <p:cxnSp>
        <p:nvCxnSpPr>
          <p:cNvPr id="70" name="Straight Arrow Connector 69">
            <a:extLst>
              <a:ext uri="{FF2B5EF4-FFF2-40B4-BE49-F238E27FC236}">
                <a16:creationId xmlns:a16="http://schemas.microsoft.com/office/drawing/2014/main" id="{65A9384D-F4CC-442C-A4D2-5872E1051137}"/>
              </a:ext>
            </a:extLst>
          </p:cNvPr>
          <p:cNvCxnSpPr>
            <a:stCxn id="67" idx="7"/>
            <a:endCxn id="68" idx="1"/>
          </p:cNvCxnSpPr>
          <p:nvPr/>
        </p:nvCxnSpPr>
        <p:spPr>
          <a:xfrm>
            <a:off x="4897204" y="5445591"/>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74AFA833-F7FA-450F-8E90-636231A93CBD}"/>
              </a:ext>
            </a:extLst>
          </p:cNvPr>
          <p:cNvCxnSpPr>
            <a:cxnSpLocks/>
            <a:stCxn id="68" idx="3"/>
            <a:endCxn id="67" idx="5"/>
          </p:cNvCxnSpPr>
          <p:nvPr/>
        </p:nvCxnSpPr>
        <p:spPr>
          <a:xfrm flipH="1">
            <a:off x="4897204" y="5714999"/>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CE73AC40-90AD-4EAB-BEC3-006BD0106E44}"/>
              </a:ext>
            </a:extLst>
          </p:cNvPr>
          <p:cNvCxnSpPr>
            <a:cxnSpLocks/>
            <a:stCxn id="68" idx="7"/>
            <a:endCxn id="69" idx="1"/>
          </p:cNvCxnSpPr>
          <p:nvPr/>
        </p:nvCxnSpPr>
        <p:spPr>
          <a:xfrm>
            <a:off x="5964004" y="5445591"/>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36284371-97AE-4D37-8E3E-1CADF5BC6509}"/>
              </a:ext>
            </a:extLst>
          </p:cNvPr>
          <p:cNvCxnSpPr>
            <a:cxnSpLocks/>
            <a:stCxn id="69" idx="3"/>
            <a:endCxn id="68" idx="5"/>
          </p:cNvCxnSpPr>
          <p:nvPr/>
        </p:nvCxnSpPr>
        <p:spPr>
          <a:xfrm flipH="1">
            <a:off x="5964004" y="5714999"/>
            <a:ext cx="797392"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1710BAB5-72E1-43C2-B610-08D8DBEF6EB4}"/>
              </a:ext>
            </a:extLst>
          </p:cNvPr>
          <p:cNvSpPr txBox="1"/>
          <p:nvPr/>
        </p:nvSpPr>
        <p:spPr>
          <a:xfrm>
            <a:off x="7543800" y="4126468"/>
            <a:ext cx="4191000" cy="369332"/>
          </a:xfrm>
          <a:prstGeom prst="rect">
            <a:avLst/>
          </a:prstGeom>
          <a:noFill/>
        </p:spPr>
        <p:txBody>
          <a:bodyPr wrap="square" rtlCol="0">
            <a:spAutoFit/>
          </a:bodyPr>
          <a:lstStyle/>
          <a:p>
            <a:r>
              <a:rPr lang="en-US" b="1" i="1" dirty="0"/>
              <a:t>P</a:t>
            </a:r>
            <a:r>
              <a:rPr lang="en-US" baseline="-25000" dirty="0"/>
              <a:t>2</a:t>
            </a:r>
            <a:r>
              <a:rPr lang="en-US" dirty="0"/>
              <a:t> (nodes for </a:t>
            </a:r>
            <a:r>
              <a:rPr lang="en-US" b="1" i="1" dirty="0"/>
              <a:t>x</a:t>
            </a:r>
            <a:r>
              <a:rPr lang="en-US" baseline="-25000" dirty="0"/>
              <a:t>2</a:t>
            </a:r>
            <a:r>
              <a:rPr lang="en-US" dirty="0"/>
              <a:t>, second Boolean variable)</a:t>
            </a:r>
          </a:p>
        </p:txBody>
      </p:sp>
      <p:sp>
        <p:nvSpPr>
          <p:cNvPr id="79" name="TextBox 78">
            <a:extLst>
              <a:ext uri="{FF2B5EF4-FFF2-40B4-BE49-F238E27FC236}">
                <a16:creationId xmlns:a16="http://schemas.microsoft.com/office/drawing/2014/main" id="{1414B776-BB1A-4F70-A46A-A5C3DAAAF11F}"/>
              </a:ext>
            </a:extLst>
          </p:cNvPr>
          <p:cNvSpPr txBox="1"/>
          <p:nvPr/>
        </p:nvSpPr>
        <p:spPr>
          <a:xfrm>
            <a:off x="7543800" y="5382881"/>
            <a:ext cx="4191000" cy="369332"/>
          </a:xfrm>
          <a:prstGeom prst="rect">
            <a:avLst/>
          </a:prstGeom>
          <a:noFill/>
        </p:spPr>
        <p:txBody>
          <a:bodyPr wrap="square" rtlCol="0">
            <a:spAutoFit/>
          </a:bodyPr>
          <a:lstStyle/>
          <a:p>
            <a:r>
              <a:rPr lang="en-US" b="1" i="1" dirty="0" err="1"/>
              <a:t>P</a:t>
            </a:r>
            <a:r>
              <a:rPr lang="en-US" b="1" i="1" baseline="-25000" dirty="0" err="1"/>
              <a:t>n</a:t>
            </a:r>
            <a:r>
              <a:rPr lang="en-US" dirty="0"/>
              <a:t> (nodes for </a:t>
            </a:r>
            <a:r>
              <a:rPr lang="en-US" b="1" i="1" dirty="0" err="1"/>
              <a:t>x</a:t>
            </a:r>
            <a:r>
              <a:rPr lang="en-US" b="1" i="1" baseline="-25000" dirty="0" err="1"/>
              <a:t>n</a:t>
            </a:r>
            <a:r>
              <a:rPr lang="en-US" dirty="0"/>
              <a:t>, last Boolean variable)</a:t>
            </a:r>
          </a:p>
        </p:txBody>
      </p:sp>
      <p:cxnSp>
        <p:nvCxnSpPr>
          <p:cNvPr id="83" name="Connector: Curved 82">
            <a:extLst>
              <a:ext uri="{FF2B5EF4-FFF2-40B4-BE49-F238E27FC236}">
                <a16:creationId xmlns:a16="http://schemas.microsoft.com/office/drawing/2014/main" id="{6867CF22-7ECD-4BA3-BA3C-8E7366D79F8E}"/>
              </a:ext>
            </a:extLst>
          </p:cNvPr>
          <p:cNvCxnSpPr>
            <a:stCxn id="4" idx="2"/>
            <a:endCxn id="6" idx="0"/>
          </p:cNvCxnSpPr>
          <p:nvPr/>
        </p:nvCxnSpPr>
        <p:spPr>
          <a:xfrm rot="10800000" flipV="1">
            <a:off x="1028700" y="1943100"/>
            <a:ext cx="2781300" cy="1232726"/>
          </a:xfrm>
          <a:prstGeom prst="curvedConnector2">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4" name="Connector: Curved 83">
            <a:extLst>
              <a:ext uri="{FF2B5EF4-FFF2-40B4-BE49-F238E27FC236}">
                <a16:creationId xmlns:a16="http://schemas.microsoft.com/office/drawing/2014/main" id="{6985F26F-1B66-465A-8ABD-84CBFFE70CBD}"/>
              </a:ext>
            </a:extLst>
          </p:cNvPr>
          <p:cNvCxnSpPr>
            <a:cxnSpLocks/>
            <a:stCxn id="4" idx="6"/>
            <a:endCxn id="22" idx="0"/>
          </p:cNvCxnSpPr>
          <p:nvPr/>
        </p:nvCxnSpPr>
        <p:spPr>
          <a:xfrm>
            <a:off x="4191000" y="1943100"/>
            <a:ext cx="2705100" cy="1232726"/>
          </a:xfrm>
          <a:prstGeom prst="curvedConnector2">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B6D7F119-8AA9-4C8F-82C6-852869BD11EA}"/>
              </a:ext>
            </a:extLst>
          </p:cNvPr>
          <p:cNvCxnSpPr>
            <a:cxnSpLocks/>
            <a:stCxn id="6" idx="4"/>
            <a:endCxn id="42" idx="0"/>
          </p:cNvCxnSpPr>
          <p:nvPr/>
        </p:nvCxnSpPr>
        <p:spPr>
          <a:xfrm>
            <a:off x="1028700" y="3556826"/>
            <a:ext cx="0" cy="557974"/>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899C6191-3437-4B08-A514-7A7303BE7AA3}"/>
              </a:ext>
            </a:extLst>
          </p:cNvPr>
          <p:cNvCxnSpPr>
            <a:cxnSpLocks/>
            <a:stCxn id="22" idx="4"/>
            <a:endCxn id="51" idx="0"/>
          </p:cNvCxnSpPr>
          <p:nvPr/>
        </p:nvCxnSpPr>
        <p:spPr>
          <a:xfrm>
            <a:off x="6896100" y="3556826"/>
            <a:ext cx="0" cy="557974"/>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8" name="Connector: Curved 97">
            <a:extLst>
              <a:ext uri="{FF2B5EF4-FFF2-40B4-BE49-F238E27FC236}">
                <a16:creationId xmlns:a16="http://schemas.microsoft.com/office/drawing/2014/main" id="{A094D50D-8B4B-4063-8A34-109216AE5527}"/>
              </a:ext>
            </a:extLst>
          </p:cNvPr>
          <p:cNvCxnSpPr>
            <a:cxnSpLocks/>
            <a:stCxn id="6" idx="4"/>
            <a:endCxn id="51" idx="0"/>
          </p:cNvCxnSpPr>
          <p:nvPr/>
        </p:nvCxnSpPr>
        <p:spPr>
          <a:xfrm rot="16200000" flipH="1">
            <a:off x="3683413" y="902113"/>
            <a:ext cx="557974" cy="5867400"/>
          </a:xfrm>
          <a:prstGeom prst="curvedConnector3">
            <a:avLst>
              <a:gd name="adj1" fmla="val 50000"/>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3" name="Connector: Curved 102">
            <a:extLst>
              <a:ext uri="{FF2B5EF4-FFF2-40B4-BE49-F238E27FC236}">
                <a16:creationId xmlns:a16="http://schemas.microsoft.com/office/drawing/2014/main" id="{F50C370E-C782-4697-BF23-7A9DB4738936}"/>
              </a:ext>
            </a:extLst>
          </p:cNvPr>
          <p:cNvCxnSpPr>
            <a:cxnSpLocks/>
            <a:stCxn id="22" idx="4"/>
            <a:endCxn id="42" idx="0"/>
          </p:cNvCxnSpPr>
          <p:nvPr/>
        </p:nvCxnSpPr>
        <p:spPr>
          <a:xfrm rot="5400000">
            <a:off x="3683413" y="902113"/>
            <a:ext cx="557974" cy="5867400"/>
          </a:xfrm>
          <a:prstGeom prst="curvedConnector3">
            <a:avLst>
              <a:gd name="adj1" fmla="val 50000"/>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0" name="Straight Arrow Connector 109">
            <a:extLst>
              <a:ext uri="{FF2B5EF4-FFF2-40B4-BE49-F238E27FC236}">
                <a16:creationId xmlns:a16="http://schemas.microsoft.com/office/drawing/2014/main" id="{B5961E0C-C5A0-4839-9881-5008EEC945F6}"/>
              </a:ext>
            </a:extLst>
          </p:cNvPr>
          <p:cNvCxnSpPr>
            <a:cxnSpLocks/>
            <a:stCxn id="20" idx="3"/>
            <a:endCxn id="8" idx="5"/>
          </p:cNvCxnSpPr>
          <p:nvPr/>
        </p:nvCxnSpPr>
        <p:spPr>
          <a:xfrm flipH="1">
            <a:off x="3297004" y="3501030"/>
            <a:ext cx="1330792" cy="0"/>
          </a:xfrm>
          <a:prstGeom prst="straightConnector1">
            <a:avLst/>
          </a:prstGeom>
          <a:ln w="19050">
            <a:gradFill>
              <a:gsLst>
                <a:gs pos="0">
                  <a:srgbClr val="000000"/>
                </a:gs>
                <a:gs pos="66500">
                  <a:srgbClr val="000000">
                    <a:alpha val="0"/>
                  </a:srgbClr>
                </a:gs>
                <a:gs pos="33000">
                  <a:schemeClr val="tx1">
                    <a:alpha val="0"/>
                  </a:schemeClr>
                </a:gs>
                <a:gs pos="100000">
                  <a:schemeClr val="tx1"/>
                </a:gs>
              </a:gsLst>
              <a:lin ang="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13" name="Straight Arrow Connector 112">
            <a:extLst>
              <a:ext uri="{FF2B5EF4-FFF2-40B4-BE49-F238E27FC236}">
                <a16:creationId xmlns:a16="http://schemas.microsoft.com/office/drawing/2014/main" id="{510F9E46-08B1-4ABB-B94E-BC2F773F4C81}"/>
              </a:ext>
            </a:extLst>
          </p:cNvPr>
          <p:cNvCxnSpPr>
            <a:cxnSpLocks/>
            <a:stCxn id="44" idx="7"/>
            <a:endCxn id="49" idx="1"/>
          </p:cNvCxnSpPr>
          <p:nvPr/>
        </p:nvCxnSpPr>
        <p:spPr>
          <a:xfrm>
            <a:off x="3297004" y="4170596"/>
            <a:ext cx="1330792" cy="0"/>
          </a:xfrm>
          <a:prstGeom prst="straightConnector1">
            <a:avLst/>
          </a:prstGeom>
          <a:ln w="19050">
            <a:gradFill>
              <a:gsLst>
                <a:gs pos="0">
                  <a:srgbClr val="000000"/>
                </a:gs>
                <a:gs pos="66500">
                  <a:srgbClr val="000000">
                    <a:alpha val="0"/>
                  </a:srgbClr>
                </a:gs>
                <a:gs pos="33000">
                  <a:schemeClr val="tx1">
                    <a:alpha val="0"/>
                  </a:schemeClr>
                </a:gs>
                <a:gs pos="100000">
                  <a:schemeClr val="tx1"/>
                </a:gs>
              </a:gsLst>
              <a:lin ang="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099DD5D6-A167-45CF-974E-64F41161E2FA}"/>
              </a:ext>
            </a:extLst>
          </p:cNvPr>
          <p:cNvCxnSpPr>
            <a:cxnSpLocks/>
            <a:stCxn id="62" idx="7"/>
            <a:endCxn id="67" idx="1"/>
          </p:cNvCxnSpPr>
          <p:nvPr/>
        </p:nvCxnSpPr>
        <p:spPr>
          <a:xfrm>
            <a:off x="3297004" y="5445591"/>
            <a:ext cx="1330792" cy="0"/>
          </a:xfrm>
          <a:prstGeom prst="straightConnector1">
            <a:avLst/>
          </a:prstGeom>
          <a:ln w="19050">
            <a:gradFill>
              <a:gsLst>
                <a:gs pos="0">
                  <a:srgbClr val="000000"/>
                </a:gs>
                <a:gs pos="66500">
                  <a:srgbClr val="000000">
                    <a:alpha val="0"/>
                  </a:srgbClr>
                </a:gs>
                <a:gs pos="33000">
                  <a:schemeClr val="tx1">
                    <a:alpha val="0"/>
                  </a:schemeClr>
                </a:gs>
                <a:gs pos="100000">
                  <a:schemeClr val="tx1"/>
                </a:gs>
              </a:gsLst>
              <a:lin ang="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19" name="Straight Arrow Connector 118">
            <a:extLst>
              <a:ext uri="{FF2B5EF4-FFF2-40B4-BE49-F238E27FC236}">
                <a16:creationId xmlns:a16="http://schemas.microsoft.com/office/drawing/2014/main" id="{4D33BBE9-DE0C-4B30-8C14-C7030A24CF40}"/>
              </a:ext>
            </a:extLst>
          </p:cNvPr>
          <p:cNvCxnSpPr>
            <a:cxnSpLocks/>
            <a:stCxn id="49" idx="3"/>
            <a:endCxn id="44" idx="5"/>
          </p:cNvCxnSpPr>
          <p:nvPr/>
        </p:nvCxnSpPr>
        <p:spPr>
          <a:xfrm flipH="1">
            <a:off x="3297004" y="4440004"/>
            <a:ext cx="1330792" cy="0"/>
          </a:xfrm>
          <a:prstGeom prst="straightConnector1">
            <a:avLst/>
          </a:prstGeom>
          <a:ln w="19050">
            <a:gradFill>
              <a:gsLst>
                <a:gs pos="0">
                  <a:srgbClr val="000000"/>
                </a:gs>
                <a:gs pos="66500">
                  <a:srgbClr val="000000">
                    <a:alpha val="0"/>
                  </a:srgbClr>
                </a:gs>
                <a:gs pos="33000">
                  <a:schemeClr val="tx1">
                    <a:alpha val="0"/>
                  </a:schemeClr>
                </a:gs>
                <a:gs pos="100000">
                  <a:schemeClr val="tx1"/>
                </a:gs>
              </a:gsLst>
              <a:lin ang="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59DDAAF0-F962-408D-82B2-BBE6FC8B64E0}"/>
              </a:ext>
            </a:extLst>
          </p:cNvPr>
          <p:cNvCxnSpPr>
            <a:cxnSpLocks/>
            <a:stCxn id="67" idx="3"/>
            <a:endCxn id="62" idx="5"/>
          </p:cNvCxnSpPr>
          <p:nvPr/>
        </p:nvCxnSpPr>
        <p:spPr>
          <a:xfrm flipH="1">
            <a:off x="3297004" y="5714999"/>
            <a:ext cx="1330792" cy="0"/>
          </a:xfrm>
          <a:prstGeom prst="straightConnector1">
            <a:avLst/>
          </a:prstGeom>
          <a:ln w="19050">
            <a:gradFill>
              <a:gsLst>
                <a:gs pos="0">
                  <a:srgbClr val="000000"/>
                </a:gs>
                <a:gs pos="66500">
                  <a:srgbClr val="000000">
                    <a:alpha val="0"/>
                  </a:srgbClr>
                </a:gs>
                <a:gs pos="33000">
                  <a:schemeClr val="tx1">
                    <a:alpha val="0"/>
                  </a:schemeClr>
                </a:gs>
                <a:gs pos="100000">
                  <a:schemeClr val="tx1"/>
                </a:gs>
              </a:gsLst>
              <a:lin ang="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6CDBB40E-67CE-4043-AFDC-2EB1B7D747D7}"/>
              </a:ext>
            </a:extLst>
          </p:cNvPr>
          <p:cNvCxnSpPr>
            <a:cxnSpLocks/>
            <a:stCxn id="42" idx="4"/>
            <a:endCxn id="60" idx="0"/>
          </p:cNvCxnSpPr>
          <p:nvPr/>
        </p:nvCxnSpPr>
        <p:spPr>
          <a:xfrm>
            <a:off x="1028700" y="4495800"/>
            <a:ext cx="0" cy="893995"/>
          </a:xfrm>
          <a:prstGeom prst="straightConnector1">
            <a:avLst/>
          </a:prstGeom>
          <a:ln w="19050">
            <a:gradFill>
              <a:gsLst>
                <a:gs pos="0">
                  <a:srgbClr val="000000"/>
                </a:gs>
                <a:gs pos="50000">
                  <a:srgbClr val="000000">
                    <a:alpha val="0"/>
                  </a:srgbClr>
                </a:gs>
                <a:gs pos="33000">
                  <a:schemeClr val="tx1">
                    <a:alpha val="0"/>
                  </a:schemeClr>
                </a:gs>
                <a:gs pos="78000">
                  <a:schemeClr val="tx1"/>
                </a:gs>
              </a:gsLst>
              <a:lin ang="540000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31" name="Connector: Curved 130">
            <a:extLst>
              <a:ext uri="{FF2B5EF4-FFF2-40B4-BE49-F238E27FC236}">
                <a16:creationId xmlns:a16="http://schemas.microsoft.com/office/drawing/2014/main" id="{D2AB211B-A75B-4879-8181-2036B30C7BE4}"/>
              </a:ext>
            </a:extLst>
          </p:cNvPr>
          <p:cNvCxnSpPr>
            <a:cxnSpLocks/>
            <a:stCxn id="51" idx="4"/>
            <a:endCxn id="60" idx="0"/>
          </p:cNvCxnSpPr>
          <p:nvPr/>
        </p:nvCxnSpPr>
        <p:spPr>
          <a:xfrm rot="5400000">
            <a:off x="3515403" y="2009097"/>
            <a:ext cx="893995" cy="5867400"/>
          </a:xfrm>
          <a:prstGeom prst="curvedConnector3">
            <a:avLst>
              <a:gd name="adj1" fmla="val 50000"/>
            </a:avLst>
          </a:prstGeom>
          <a:ln w="19050">
            <a:gradFill>
              <a:gsLst>
                <a:gs pos="0">
                  <a:schemeClr val="tx1"/>
                </a:gs>
                <a:gs pos="33000">
                  <a:schemeClr val="tx1">
                    <a:alpha val="0"/>
                  </a:schemeClr>
                </a:gs>
                <a:gs pos="66000">
                  <a:schemeClr val="tx1">
                    <a:alpha val="0"/>
                  </a:schemeClr>
                </a:gs>
                <a:gs pos="100000">
                  <a:schemeClr val="tx1"/>
                </a:gs>
              </a:gsLst>
              <a:lin ang="5400000" scaled="1"/>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35" name="Connector: Curved 134">
            <a:extLst>
              <a:ext uri="{FF2B5EF4-FFF2-40B4-BE49-F238E27FC236}">
                <a16:creationId xmlns:a16="http://schemas.microsoft.com/office/drawing/2014/main" id="{864E2D41-2F80-4241-9F7D-A947B7404FB9}"/>
              </a:ext>
            </a:extLst>
          </p:cNvPr>
          <p:cNvCxnSpPr>
            <a:cxnSpLocks/>
            <a:stCxn id="42" idx="4"/>
            <a:endCxn id="69" idx="0"/>
          </p:cNvCxnSpPr>
          <p:nvPr/>
        </p:nvCxnSpPr>
        <p:spPr>
          <a:xfrm rot="16200000" flipH="1">
            <a:off x="3515403" y="2009097"/>
            <a:ext cx="893995" cy="5867400"/>
          </a:xfrm>
          <a:prstGeom prst="curvedConnector3">
            <a:avLst>
              <a:gd name="adj1" fmla="val 50000"/>
            </a:avLst>
          </a:prstGeom>
          <a:ln w="19050">
            <a:gradFill>
              <a:gsLst>
                <a:gs pos="0">
                  <a:schemeClr val="tx1"/>
                </a:gs>
                <a:gs pos="33000">
                  <a:schemeClr val="tx1">
                    <a:alpha val="0"/>
                  </a:schemeClr>
                </a:gs>
                <a:gs pos="66000">
                  <a:schemeClr val="tx1">
                    <a:alpha val="0"/>
                  </a:schemeClr>
                </a:gs>
                <a:gs pos="100000">
                  <a:schemeClr val="tx1"/>
                </a:gs>
              </a:gsLst>
              <a:lin ang="5400000" scaled="1"/>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38" name="Straight Arrow Connector 137">
            <a:extLst>
              <a:ext uri="{FF2B5EF4-FFF2-40B4-BE49-F238E27FC236}">
                <a16:creationId xmlns:a16="http://schemas.microsoft.com/office/drawing/2014/main" id="{785B55B7-0912-4D65-B4AE-F90D3EB93A65}"/>
              </a:ext>
            </a:extLst>
          </p:cNvPr>
          <p:cNvCxnSpPr>
            <a:cxnSpLocks/>
            <a:stCxn id="51" idx="4"/>
            <a:endCxn id="69" idx="0"/>
          </p:cNvCxnSpPr>
          <p:nvPr/>
        </p:nvCxnSpPr>
        <p:spPr>
          <a:xfrm>
            <a:off x="6896100" y="4495800"/>
            <a:ext cx="0" cy="893995"/>
          </a:xfrm>
          <a:prstGeom prst="straightConnector1">
            <a:avLst/>
          </a:prstGeom>
          <a:ln w="19050">
            <a:gradFill>
              <a:gsLst>
                <a:gs pos="0">
                  <a:srgbClr val="000000"/>
                </a:gs>
                <a:gs pos="50000">
                  <a:srgbClr val="000000">
                    <a:alpha val="0"/>
                  </a:srgbClr>
                </a:gs>
                <a:gs pos="33000">
                  <a:schemeClr val="tx1">
                    <a:alpha val="0"/>
                  </a:schemeClr>
                </a:gs>
                <a:gs pos="78000">
                  <a:schemeClr val="tx1"/>
                </a:gs>
              </a:gsLst>
              <a:lin ang="5400000" scaled="0"/>
            </a:gradFill>
            <a:tailEnd type="triangle" w="lg" len="lg"/>
          </a:ln>
        </p:spPr>
        <p:style>
          <a:lnRef idx="1">
            <a:schemeClr val="accent1"/>
          </a:lnRef>
          <a:fillRef idx="0">
            <a:schemeClr val="accent1"/>
          </a:fillRef>
          <a:effectRef idx="0">
            <a:schemeClr val="accent1"/>
          </a:effectRef>
          <a:fontRef idx="minor">
            <a:schemeClr val="tx1"/>
          </a:fontRef>
        </p:style>
      </p:cxnSp>
      <p:cxnSp>
        <p:nvCxnSpPr>
          <p:cNvPr id="141" name="Connector: Curved 140">
            <a:extLst>
              <a:ext uri="{FF2B5EF4-FFF2-40B4-BE49-F238E27FC236}">
                <a16:creationId xmlns:a16="http://schemas.microsoft.com/office/drawing/2014/main" id="{78CF0D5F-96F7-4FEC-9591-EC56E4F7EC4A}"/>
              </a:ext>
            </a:extLst>
          </p:cNvPr>
          <p:cNvCxnSpPr>
            <a:cxnSpLocks/>
            <a:stCxn id="60" idx="4"/>
            <a:endCxn id="5" idx="2"/>
          </p:cNvCxnSpPr>
          <p:nvPr/>
        </p:nvCxnSpPr>
        <p:spPr>
          <a:xfrm rot="16200000" flipH="1">
            <a:off x="2085298" y="4714197"/>
            <a:ext cx="668105" cy="2781300"/>
          </a:xfrm>
          <a:prstGeom prst="curvedConnector2">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4" name="Connector: Curved 143">
            <a:extLst>
              <a:ext uri="{FF2B5EF4-FFF2-40B4-BE49-F238E27FC236}">
                <a16:creationId xmlns:a16="http://schemas.microsoft.com/office/drawing/2014/main" id="{58C2767D-FCB9-434A-A424-AE96AEBBE431}"/>
              </a:ext>
            </a:extLst>
          </p:cNvPr>
          <p:cNvCxnSpPr>
            <a:cxnSpLocks/>
            <a:stCxn id="69" idx="4"/>
            <a:endCxn id="5" idx="6"/>
          </p:cNvCxnSpPr>
          <p:nvPr/>
        </p:nvCxnSpPr>
        <p:spPr>
          <a:xfrm rot="5400000">
            <a:off x="5209498" y="4752297"/>
            <a:ext cx="668105" cy="2705100"/>
          </a:xfrm>
          <a:prstGeom prst="curvedConnector2">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7" name="Connector: Curved 146">
            <a:extLst>
              <a:ext uri="{FF2B5EF4-FFF2-40B4-BE49-F238E27FC236}">
                <a16:creationId xmlns:a16="http://schemas.microsoft.com/office/drawing/2014/main" id="{53AAEE82-BBAC-437A-AA75-35BBC319A56C}"/>
              </a:ext>
            </a:extLst>
          </p:cNvPr>
          <p:cNvCxnSpPr>
            <a:cxnSpLocks/>
            <a:stCxn id="5" idx="3"/>
            <a:endCxn id="4" idx="1"/>
          </p:cNvCxnSpPr>
          <p:nvPr/>
        </p:nvCxnSpPr>
        <p:spPr>
          <a:xfrm rot="5400000" flipH="1">
            <a:off x="1483192" y="4191000"/>
            <a:ext cx="4765208" cy="12700"/>
          </a:xfrm>
          <a:prstGeom prst="curvedConnector5">
            <a:avLst>
              <a:gd name="adj1" fmla="val -2343"/>
              <a:gd name="adj2" fmla="val 29560661"/>
              <a:gd name="adj3" fmla="val 102566"/>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9CDCC27B-0B6F-4004-9ABE-173AB5C145F3}"/>
              </a:ext>
            </a:extLst>
          </p:cNvPr>
          <p:cNvSpPr/>
          <p:nvPr/>
        </p:nvSpPr>
        <p:spPr>
          <a:xfrm>
            <a:off x="6787313" y="19812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i="1" dirty="0"/>
              <a:t>C</a:t>
            </a:r>
            <a:r>
              <a:rPr lang="en-US" i="1" baseline="-25000" dirty="0"/>
              <a:t>1</a:t>
            </a:r>
          </a:p>
        </p:txBody>
      </p:sp>
      <p:sp>
        <p:nvSpPr>
          <p:cNvPr id="75" name="TextBox 74">
            <a:extLst>
              <a:ext uri="{FF2B5EF4-FFF2-40B4-BE49-F238E27FC236}">
                <a16:creationId xmlns:a16="http://schemas.microsoft.com/office/drawing/2014/main" id="{7A0292D7-7282-4E45-93CB-1B4D43DA19AE}"/>
              </a:ext>
            </a:extLst>
          </p:cNvPr>
          <p:cNvSpPr txBox="1"/>
          <p:nvPr/>
        </p:nvSpPr>
        <p:spPr>
          <a:xfrm>
            <a:off x="7401590" y="1604427"/>
            <a:ext cx="4748445" cy="1138773"/>
          </a:xfrm>
          <a:prstGeom prst="rect">
            <a:avLst/>
          </a:prstGeom>
          <a:noFill/>
        </p:spPr>
        <p:txBody>
          <a:bodyPr wrap="square" rtlCol="0">
            <a:spAutoFit/>
          </a:bodyPr>
          <a:lstStyle/>
          <a:p>
            <a:r>
              <a:rPr lang="en-US" b="1" i="1" dirty="0"/>
              <a:t>C</a:t>
            </a:r>
            <a:r>
              <a:rPr lang="en-US" baseline="-25000" dirty="0"/>
              <a:t>1</a:t>
            </a:r>
            <a:r>
              <a:rPr lang="en-US" dirty="0"/>
              <a:t> (node for first clause)</a:t>
            </a:r>
          </a:p>
          <a:p>
            <a:pPr marL="285750" indent="-285750">
              <a:buFont typeface="Wingdings" panose="05000000000000000000" pitchFamily="2" charset="2"/>
              <a:buChar char="§"/>
            </a:pPr>
            <a:r>
              <a:rPr lang="en-US" sz="1600" dirty="0"/>
              <a:t>Connected to the three Boolean variable paths</a:t>
            </a:r>
          </a:p>
          <a:p>
            <a:pPr marL="285750" indent="-285750">
              <a:buFont typeface="Wingdings" panose="05000000000000000000" pitchFamily="2" charset="2"/>
              <a:buChar char="§"/>
            </a:pPr>
            <a:r>
              <a:rPr lang="en-US" sz="1600" dirty="0"/>
              <a:t>Left-to-right for variables that are not negated</a:t>
            </a:r>
          </a:p>
          <a:p>
            <a:pPr marL="285750" indent="-285750">
              <a:buFont typeface="Wingdings" panose="05000000000000000000" pitchFamily="2" charset="2"/>
              <a:buChar char="§"/>
            </a:pPr>
            <a:r>
              <a:rPr lang="en-US" sz="1600" dirty="0"/>
              <a:t>Right-to-left for variables that are</a:t>
            </a:r>
          </a:p>
        </p:txBody>
      </p:sp>
      <p:cxnSp>
        <p:nvCxnSpPr>
          <p:cNvPr id="19" name="Straight Arrow Connector 18">
            <a:extLst>
              <a:ext uri="{FF2B5EF4-FFF2-40B4-BE49-F238E27FC236}">
                <a16:creationId xmlns:a16="http://schemas.microsoft.com/office/drawing/2014/main" id="{A45EFD60-58E0-4CD5-82AA-64D24ADE76B1}"/>
              </a:ext>
            </a:extLst>
          </p:cNvPr>
          <p:cNvCxnSpPr>
            <a:stCxn id="7" idx="7"/>
            <a:endCxn id="74" idx="2"/>
          </p:cNvCxnSpPr>
          <p:nvPr/>
        </p:nvCxnSpPr>
        <p:spPr>
          <a:xfrm flipV="1">
            <a:off x="2230204" y="2171700"/>
            <a:ext cx="4557109" cy="1059922"/>
          </a:xfrm>
          <a:prstGeom prst="straightConnector1">
            <a:avLst/>
          </a:prstGeom>
          <a:ln w="19050">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581C7E80-6710-4DD2-BCA0-CACC834D4EBA}"/>
              </a:ext>
            </a:extLst>
          </p:cNvPr>
          <p:cNvCxnSpPr>
            <a:cxnSpLocks/>
            <a:stCxn id="74" idx="3"/>
            <a:endCxn id="8" idx="7"/>
          </p:cNvCxnSpPr>
          <p:nvPr/>
        </p:nvCxnSpPr>
        <p:spPr>
          <a:xfrm flipH="1">
            <a:off x="3297004" y="2306404"/>
            <a:ext cx="3546105" cy="925218"/>
          </a:xfrm>
          <a:prstGeom prst="straightConnector1">
            <a:avLst/>
          </a:prstGeom>
          <a:ln w="19050">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B4198631-525A-4E38-BA82-33DFC0751623}"/>
              </a:ext>
            </a:extLst>
          </p:cNvPr>
          <p:cNvCxnSpPr>
            <a:cxnSpLocks/>
            <a:stCxn id="74" idx="3"/>
            <a:endCxn id="43" idx="7"/>
          </p:cNvCxnSpPr>
          <p:nvPr/>
        </p:nvCxnSpPr>
        <p:spPr>
          <a:xfrm flipH="1">
            <a:off x="2230204" y="2306404"/>
            <a:ext cx="4612905" cy="1864192"/>
          </a:xfrm>
          <a:prstGeom prst="straightConnector1">
            <a:avLst/>
          </a:prstGeom>
          <a:ln w="19050">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59091255-5C1C-4656-B802-84A190E6B497}"/>
              </a:ext>
            </a:extLst>
          </p:cNvPr>
          <p:cNvCxnSpPr>
            <a:cxnSpLocks/>
            <a:stCxn id="44" idx="0"/>
            <a:endCxn id="74" idx="4"/>
          </p:cNvCxnSpPr>
          <p:nvPr/>
        </p:nvCxnSpPr>
        <p:spPr>
          <a:xfrm flipV="1">
            <a:off x="3162300" y="2362200"/>
            <a:ext cx="3815513" cy="1752600"/>
          </a:xfrm>
          <a:prstGeom prst="straightConnector1">
            <a:avLst/>
          </a:prstGeom>
          <a:ln w="19050">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9E1BC502-16D4-4EA4-8C7C-A206903E9A3E}"/>
              </a:ext>
            </a:extLst>
          </p:cNvPr>
          <p:cNvCxnSpPr>
            <a:cxnSpLocks/>
            <a:stCxn id="74" idx="4"/>
            <a:endCxn id="62" idx="0"/>
          </p:cNvCxnSpPr>
          <p:nvPr/>
        </p:nvCxnSpPr>
        <p:spPr>
          <a:xfrm flipH="1">
            <a:off x="3162300" y="2362200"/>
            <a:ext cx="3815513" cy="3027595"/>
          </a:xfrm>
          <a:prstGeom prst="straightConnector1">
            <a:avLst/>
          </a:prstGeom>
          <a:ln w="19050">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D99D6C95-4152-4300-9A0A-4CBCCA3132BB}"/>
              </a:ext>
            </a:extLst>
          </p:cNvPr>
          <p:cNvCxnSpPr>
            <a:cxnSpLocks/>
            <a:stCxn id="61" idx="0"/>
            <a:endCxn id="74" idx="3"/>
          </p:cNvCxnSpPr>
          <p:nvPr/>
        </p:nvCxnSpPr>
        <p:spPr>
          <a:xfrm flipV="1">
            <a:off x="2095500" y="2306404"/>
            <a:ext cx="4747609" cy="3083391"/>
          </a:xfrm>
          <a:prstGeom prst="straightConnector1">
            <a:avLst/>
          </a:prstGeom>
          <a:ln w="19050">
            <a:prstDash val="dash"/>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5700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Does that work?</a:t>
            </a:r>
          </a:p>
        </p:txBody>
      </p:sp>
      <p:sp>
        <p:nvSpPr>
          <p:cNvPr id="3" name="Content Placeholder 2"/>
          <p:cNvSpPr>
            <a:spLocks noGrp="1"/>
          </p:cNvSpPr>
          <p:nvPr>
            <p:ph idx="1"/>
          </p:nvPr>
        </p:nvSpPr>
        <p:spPr/>
        <p:txBody>
          <a:bodyPr>
            <a:normAutofit/>
          </a:bodyPr>
          <a:lstStyle/>
          <a:p>
            <a:r>
              <a:rPr lang="en-US" dirty="0"/>
              <a:t>If there is a satisfying assignment for 3-SAT, there will be a Hamiltonian path:</a:t>
            </a:r>
          </a:p>
          <a:p>
            <a:pPr lvl="1"/>
            <a:r>
              <a:rPr lang="en-US" dirty="0"/>
              <a:t>If </a:t>
            </a:r>
            <a:r>
              <a:rPr lang="en-US" b="1" i="1" dirty="0"/>
              <a:t>x</a:t>
            </a:r>
            <a:r>
              <a:rPr lang="en-US" b="1" i="1" baseline="-25000" dirty="0"/>
              <a:t>i</a:t>
            </a:r>
            <a:r>
              <a:rPr lang="en-US" dirty="0"/>
              <a:t> is 1 in the satisfying assignment, we traverse path </a:t>
            </a:r>
            <a:r>
              <a:rPr lang="en-US" b="1" i="1" dirty="0"/>
              <a:t>P</a:t>
            </a:r>
            <a:r>
              <a:rPr lang="en-US" b="1" i="1" baseline="-25000" dirty="0"/>
              <a:t>i</a:t>
            </a:r>
            <a:r>
              <a:rPr lang="en-US" dirty="0"/>
              <a:t> left to right</a:t>
            </a:r>
          </a:p>
          <a:p>
            <a:pPr lvl="1"/>
            <a:r>
              <a:rPr lang="en-US" dirty="0"/>
              <a:t>Otherwise, we traverse </a:t>
            </a:r>
            <a:r>
              <a:rPr lang="en-US" b="1" i="1" dirty="0"/>
              <a:t>P</a:t>
            </a:r>
            <a:r>
              <a:rPr lang="en-US" b="1" i="1" baseline="-25000" dirty="0"/>
              <a:t>i</a:t>
            </a:r>
            <a:r>
              <a:rPr lang="en-US" dirty="0"/>
              <a:t> right to left</a:t>
            </a:r>
          </a:p>
          <a:p>
            <a:pPr lvl="1"/>
            <a:r>
              <a:rPr lang="en-US" dirty="0"/>
              <a:t>For each clause </a:t>
            </a:r>
            <a:r>
              <a:rPr lang="en-US" b="1" i="1" dirty="0" err="1"/>
              <a:t>C</a:t>
            </a:r>
            <a:r>
              <a:rPr lang="en-US" b="1" i="1" baseline="-25000" dirty="0" err="1"/>
              <a:t>j</a:t>
            </a:r>
            <a:r>
              <a:rPr lang="en-US" dirty="0"/>
              <a:t>, since it's satisfied, there will be at least one path </a:t>
            </a:r>
            <a:r>
              <a:rPr lang="en-US" b="1" i="1" dirty="0"/>
              <a:t>P</a:t>
            </a:r>
            <a:r>
              <a:rPr lang="en-US" b="1" i="1" baseline="-25000" dirty="0"/>
              <a:t>i</a:t>
            </a:r>
            <a:r>
              <a:rPr lang="en-US" dirty="0"/>
              <a:t> going the correct direction relative to </a:t>
            </a:r>
            <a:r>
              <a:rPr lang="en-US" b="1" i="1" dirty="0" err="1"/>
              <a:t>c</a:t>
            </a:r>
            <a:r>
              <a:rPr lang="en-US" b="1" i="1" baseline="-25000" dirty="0" err="1"/>
              <a:t>j</a:t>
            </a:r>
            <a:r>
              <a:rPr lang="en-US" dirty="0"/>
              <a:t>, and it will get spliced in there</a:t>
            </a:r>
          </a:p>
        </p:txBody>
      </p:sp>
    </p:spTree>
    <p:extLst>
      <p:ext uri="{BB962C8B-B14F-4D97-AF65-F5344CB8AC3E}">
        <p14:creationId xmlns:p14="http://schemas.microsoft.com/office/powerpoint/2010/main" val="368493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Exam 3</a:t>
            </a:r>
          </a:p>
          <a:p>
            <a:r>
              <a:rPr lang="en-US" dirty="0"/>
              <a:t>Before that:</a:t>
            </a:r>
          </a:p>
          <a:p>
            <a:pPr lvl="1"/>
            <a:r>
              <a:rPr lang="en-US" dirty="0"/>
              <a:t>Proving problems NP-complete</a:t>
            </a:r>
          </a:p>
          <a:p>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Does that work? (continued)</a:t>
            </a:r>
          </a:p>
        </p:txBody>
      </p:sp>
      <p:sp>
        <p:nvSpPr>
          <p:cNvPr id="3" name="Content Placeholder 2"/>
          <p:cNvSpPr>
            <a:spLocks noGrp="1"/>
          </p:cNvSpPr>
          <p:nvPr>
            <p:ph idx="1"/>
          </p:nvPr>
        </p:nvSpPr>
        <p:spPr/>
        <p:txBody>
          <a:bodyPr>
            <a:normAutofit lnSpcReduction="10000"/>
          </a:bodyPr>
          <a:lstStyle/>
          <a:p>
            <a:r>
              <a:rPr lang="en-US" dirty="0"/>
              <a:t>If there is a Hamiltonian cycle </a:t>
            </a:r>
            <a:r>
              <a:rPr lang="en-US" b="1" i="1" dirty="0"/>
              <a:t>C</a:t>
            </a:r>
            <a:r>
              <a:rPr lang="en-US" dirty="0"/>
              <a:t> in </a:t>
            </a:r>
            <a:r>
              <a:rPr lang="en-US" b="1" i="1" dirty="0"/>
              <a:t>G</a:t>
            </a:r>
            <a:r>
              <a:rPr lang="en-US" dirty="0"/>
              <a:t>, there will be a satisfying assignment</a:t>
            </a:r>
          </a:p>
          <a:p>
            <a:pPr lvl="1"/>
            <a:r>
              <a:rPr lang="en-US" dirty="0"/>
              <a:t>If </a:t>
            </a:r>
            <a:r>
              <a:rPr lang="en-US" b="1" i="1" dirty="0"/>
              <a:t>C</a:t>
            </a:r>
            <a:r>
              <a:rPr lang="en-US" dirty="0"/>
              <a:t> enters a node </a:t>
            </a:r>
            <a:r>
              <a:rPr lang="en-US" b="1" i="1" dirty="0" err="1"/>
              <a:t>c</a:t>
            </a:r>
            <a:r>
              <a:rPr lang="en-US" b="1" i="1" baseline="-25000" dirty="0" err="1"/>
              <a:t>j</a:t>
            </a:r>
            <a:r>
              <a:rPr lang="en-US" dirty="0"/>
              <a:t> on an edge from </a:t>
            </a:r>
            <a:r>
              <a:rPr lang="en-US" b="1" i="1" dirty="0"/>
              <a:t>v</a:t>
            </a:r>
            <a:r>
              <a:rPr lang="en-US" b="1" i="1" baseline="-25000" dirty="0"/>
              <a:t>i</a:t>
            </a:r>
            <a:r>
              <a:rPr lang="en-US" baseline="-25000" dirty="0"/>
              <a:t>,3</a:t>
            </a:r>
            <a:r>
              <a:rPr lang="en-US" b="1" i="1" baseline="-25000" dirty="0"/>
              <a:t>j</a:t>
            </a:r>
            <a:r>
              <a:rPr lang="en-US" dirty="0"/>
              <a:t> it must depart on an edge to </a:t>
            </a:r>
            <a:r>
              <a:rPr lang="en-US" b="1" i="1" dirty="0"/>
              <a:t>v</a:t>
            </a:r>
            <a:r>
              <a:rPr lang="en-US" b="1" i="1" baseline="-25000" dirty="0"/>
              <a:t>i</a:t>
            </a:r>
            <a:r>
              <a:rPr lang="en-US" baseline="-25000" dirty="0"/>
              <a:t>,3</a:t>
            </a:r>
            <a:r>
              <a:rPr lang="en-US" b="1" i="1" baseline="-25000" dirty="0"/>
              <a:t>j</a:t>
            </a:r>
            <a:r>
              <a:rPr lang="en-US" baseline="-25000" dirty="0"/>
              <a:t>+1</a:t>
            </a:r>
          </a:p>
          <a:p>
            <a:pPr lvl="1"/>
            <a:r>
              <a:rPr lang="en-US" dirty="0"/>
              <a:t>Otherwise, if </a:t>
            </a:r>
            <a:r>
              <a:rPr lang="en-US" b="1" i="1" dirty="0"/>
              <a:t>C</a:t>
            </a:r>
            <a:r>
              <a:rPr lang="en-US" dirty="0"/>
              <a:t> enters a node </a:t>
            </a:r>
            <a:r>
              <a:rPr lang="en-US" b="1" i="1" dirty="0" err="1"/>
              <a:t>c</a:t>
            </a:r>
            <a:r>
              <a:rPr lang="en-US" b="1" i="1" baseline="-25000" dirty="0" err="1"/>
              <a:t>j</a:t>
            </a:r>
            <a:r>
              <a:rPr lang="en-US" dirty="0"/>
              <a:t> on an edge from </a:t>
            </a:r>
            <a:r>
              <a:rPr lang="en-US" b="1" i="1" dirty="0"/>
              <a:t>v</a:t>
            </a:r>
            <a:r>
              <a:rPr lang="en-US" b="1" i="1" baseline="-25000" dirty="0"/>
              <a:t>i</a:t>
            </a:r>
            <a:r>
              <a:rPr lang="en-US" baseline="-25000" dirty="0"/>
              <a:t>,3</a:t>
            </a:r>
            <a:r>
              <a:rPr lang="en-US" b="1" i="1" baseline="-25000" dirty="0"/>
              <a:t>j</a:t>
            </a:r>
            <a:r>
              <a:rPr lang="en-US" baseline="-25000" dirty="0"/>
              <a:t>+1</a:t>
            </a:r>
            <a:r>
              <a:rPr lang="en-US" dirty="0"/>
              <a:t> it must depart on an edge to </a:t>
            </a:r>
            <a:r>
              <a:rPr lang="en-US" b="1" i="1" dirty="0"/>
              <a:t>v</a:t>
            </a:r>
            <a:r>
              <a:rPr lang="en-US" b="1" i="1" baseline="-25000" dirty="0"/>
              <a:t>i</a:t>
            </a:r>
            <a:r>
              <a:rPr lang="en-US" baseline="-25000" dirty="0"/>
              <a:t>,3</a:t>
            </a:r>
            <a:r>
              <a:rPr lang="en-US" b="1" i="1" baseline="-25000" dirty="0"/>
              <a:t>j</a:t>
            </a:r>
          </a:p>
          <a:p>
            <a:pPr lvl="1"/>
            <a:r>
              <a:rPr lang="en-US" dirty="0"/>
              <a:t>If cycle </a:t>
            </a:r>
            <a:r>
              <a:rPr lang="en-US" b="1" i="1" dirty="0"/>
              <a:t>C</a:t>
            </a:r>
            <a:r>
              <a:rPr lang="en-US" dirty="0"/>
              <a:t> visits </a:t>
            </a:r>
            <a:r>
              <a:rPr lang="en-US" b="1" i="1" dirty="0"/>
              <a:t>P</a:t>
            </a:r>
            <a:r>
              <a:rPr lang="en-US" b="1" i="1" baseline="-25000" dirty="0"/>
              <a:t>i</a:t>
            </a:r>
            <a:r>
              <a:rPr lang="en-US" dirty="0"/>
              <a:t> left to right (ignoring any </a:t>
            </a:r>
            <a:r>
              <a:rPr lang="en-US" b="1" i="1" dirty="0" err="1"/>
              <a:t>c</a:t>
            </a:r>
            <a:r>
              <a:rPr lang="en-US" b="1" i="1" baseline="-25000" dirty="0" err="1"/>
              <a:t>j</a:t>
            </a:r>
            <a:r>
              <a:rPr lang="en-US" dirty="0"/>
              <a:t> nodes), we set </a:t>
            </a:r>
            <a:r>
              <a:rPr lang="en-US" b="1" i="1" dirty="0"/>
              <a:t>x</a:t>
            </a:r>
            <a:r>
              <a:rPr lang="en-US" b="1" i="1" baseline="-25000" dirty="0"/>
              <a:t>i</a:t>
            </a:r>
            <a:r>
              <a:rPr lang="en-US" dirty="0"/>
              <a:t> to 1</a:t>
            </a:r>
          </a:p>
          <a:p>
            <a:pPr lvl="1"/>
            <a:r>
              <a:rPr lang="en-US" dirty="0"/>
              <a:t>Otherwise we set </a:t>
            </a:r>
            <a:r>
              <a:rPr lang="en-US" b="1" i="1" dirty="0"/>
              <a:t>x</a:t>
            </a:r>
            <a:r>
              <a:rPr lang="en-US" b="1" i="1" baseline="-25000" dirty="0"/>
              <a:t>i</a:t>
            </a:r>
            <a:r>
              <a:rPr lang="en-US" dirty="0"/>
              <a:t> to 0</a:t>
            </a:r>
          </a:p>
          <a:p>
            <a:pPr lvl="1"/>
            <a:r>
              <a:rPr lang="en-US" dirty="0"/>
              <a:t>All clauses will be satisfied</a:t>
            </a:r>
          </a:p>
          <a:p>
            <a:pPr marL="118872" indent="0">
              <a:buNone/>
            </a:pPr>
            <a:r>
              <a:rPr lang="en-US" dirty="0"/>
              <a:t>∎</a:t>
            </a:r>
          </a:p>
          <a:p>
            <a:endParaRPr lang="en-US" dirty="0"/>
          </a:p>
        </p:txBody>
      </p:sp>
    </p:spTree>
    <p:extLst>
      <p:ext uri="{BB962C8B-B14F-4D97-AF65-F5344CB8AC3E}">
        <p14:creationId xmlns:p14="http://schemas.microsoft.com/office/powerpoint/2010/main" val="585850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Traveling salesman is NP-complete</a:t>
            </a:r>
          </a:p>
        </p:txBody>
      </p:sp>
      <p:sp>
        <p:nvSpPr>
          <p:cNvPr id="3" name="Content Placeholder 2"/>
          <p:cNvSpPr>
            <a:spLocks noGrp="1"/>
          </p:cNvSpPr>
          <p:nvPr>
            <p:ph idx="1"/>
          </p:nvPr>
        </p:nvSpPr>
        <p:spPr/>
        <p:txBody>
          <a:bodyPr/>
          <a:lstStyle/>
          <a:p>
            <a:r>
              <a:rPr lang="en-US" b="1" dirty="0"/>
              <a:t>Proof:</a:t>
            </a:r>
          </a:p>
          <a:p>
            <a:pPr lvl="1"/>
            <a:r>
              <a:rPr lang="en-US" dirty="0"/>
              <a:t>This one is easy.  Obviously, it's in </a:t>
            </a:r>
            <a:r>
              <a:rPr lang="en-US" b="1" dirty="0"/>
              <a:t>NP</a:t>
            </a:r>
            <a:r>
              <a:rPr lang="en-US" dirty="0"/>
              <a:t>.</a:t>
            </a:r>
          </a:p>
          <a:p>
            <a:pPr lvl="1"/>
            <a:r>
              <a:rPr lang="en-US" dirty="0"/>
              <a:t>Now, we reduce Hamiltonian cycle to TSP.</a:t>
            </a:r>
          </a:p>
          <a:p>
            <a:pPr lvl="1"/>
            <a:r>
              <a:rPr lang="en-US" dirty="0"/>
              <a:t>Given a directed graph </a:t>
            </a:r>
            <a:r>
              <a:rPr lang="en-US" b="1" i="1" dirty="0"/>
              <a:t>G</a:t>
            </a:r>
            <a:r>
              <a:rPr lang="en-US" dirty="0"/>
              <a:t> = (</a:t>
            </a:r>
            <a:r>
              <a:rPr lang="en-US" b="1" i="1" dirty="0"/>
              <a:t>V</a:t>
            </a:r>
            <a:r>
              <a:rPr lang="en-US" dirty="0"/>
              <a:t>,</a:t>
            </a:r>
            <a:r>
              <a:rPr lang="en-US" b="1" i="1" dirty="0"/>
              <a:t>E</a:t>
            </a:r>
            <a:r>
              <a:rPr lang="en-US" dirty="0"/>
              <a:t>) we define an instance of TSP:</a:t>
            </a:r>
          </a:p>
          <a:p>
            <a:pPr lvl="2"/>
            <a:r>
              <a:rPr lang="en-US" dirty="0"/>
              <a:t>Create a city </a:t>
            </a:r>
            <a:r>
              <a:rPr lang="en-US" b="1" i="1" dirty="0"/>
              <a:t>v</a:t>
            </a:r>
            <a:r>
              <a:rPr lang="en-US" b="1" i="1" baseline="-25000" dirty="0"/>
              <a:t>i</a:t>
            </a:r>
            <a:r>
              <a:rPr lang="en-US" dirty="0"/>
              <a:t> for every node </a:t>
            </a:r>
            <a:r>
              <a:rPr lang="en-US" b="1" i="1" dirty="0"/>
              <a:t>v</a:t>
            </a:r>
            <a:r>
              <a:rPr lang="en-US" b="1" i="1" baseline="-25000" dirty="0"/>
              <a:t>i</a:t>
            </a:r>
            <a:r>
              <a:rPr lang="en-US" dirty="0"/>
              <a:t> in the graph.</a:t>
            </a:r>
          </a:p>
          <a:p>
            <a:pPr lvl="2"/>
            <a:r>
              <a:rPr lang="en-US" dirty="0"/>
              <a:t>If there's an edge from </a:t>
            </a:r>
            <a:r>
              <a:rPr lang="en-US" b="1" i="1" dirty="0"/>
              <a:t>v</a:t>
            </a:r>
            <a:r>
              <a:rPr lang="en-US" b="1" i="1" baseline="-25000" dirty="0"/>
              <a:t>i</a:t>
            </a:r>
            <a:r>
              <a:rPr lang="en-US" dirty="0"/>
              <a:t> to </a:t>
            </a:r>
            <a:r>
              <a:rPr lang="en-US" b="1" i="1" dirty="0" err="1"/>
              <a:t>v</a:t>
            </a:r>
            <a:r>
              <a:rPr lang="en-US" b="1" i="1" baseline="-25000" dirty="0" err="1"/>
              <a:t>j</a:t>
            </a:r>
            <a:r>
              <a:rPr lang="en-US" dirty="0"/>
              <a:t> in the graph, then distance </a:t>
            </a:r>
            <a:r>
              <a:rPr lang="en-US" b="1" i="1" dirty="0"/>
              <a:t>d</a:t>
            </a:r>
            <a:r>
              <a:rPr lang="en-US" dirty="0"/>
              <a:t>(</a:t>
            </a:r>
            <a:r>
              <a:rPr lang="en-US" b="1" i="1" dirty="0" err="1"/>
              <a:t>v</a:t>
            </a:r>
            <a:r>
              <a:rPr lang="en-US" b="1" i="1" baseline="-25000" dirty="0" err="1"/>
              <a:t>i</a:t>
            </a:r>
            <a:r>
              <a:rPr lang="en-US" dirty="0" err="1"/>
              <a:t>,</a:t>
            </a:r>
            <a:r>
              <a:rPr lang="en-US" b="1" i="1" dirty="0" err="1"/>
              <a:t>v</a:t>
            </a:r>
            <a:r>
              <a:rPr lang="en-US" b="1" i="1" baseline="-25000" dirty="0" err="1"/>
              <a:t>j</a:t>
            </a:r>
            <a:r>
              <a:rPr lang="en-US" dirty="0"/>
              <a:t>) = 1</a:t>
            </a:r>
          </a:p>
          <a:p>
            <a:pPr lvl="2"/>
            <a:r>
              <a:rPr lang="en-US" dirty="0"/>
              <a:t>Otherwise, distance </a:t>
            </a:r>
            <a:r>
              <a:rPr lang="en-US" b="1" i="1" dirty="0"/>
              <a:t>d</a:t>
            </a:r>
            <a:r>
              <a:rPr lang="en-US" dirty="0"/>
              <a:t>(</a:t>
            </a:r>
            <a:r>
              <a:rPr lang="en-US" b="1" i="1" dirty="0" err="1"/>
              <a:t>v</a:t>
            </a:r>
            <a:r>
              <a:rPr lang="en-US" b="1" i="1" baseline="-25000" dirty="0" err="1"/>
              <a:t>i</a:t>
            </a:r>
            <a:r>
              <a:rPr lang="en-US" dirty="0" err="1"/>
              <a:t>,</a:t>
            </a:r>
            <a:r>
              <a:rPr lang="en-US" b="1" i="1" dirty="0" err="1"/>
              <a:t>v</a:t>
            </a:r>
            <a:r>
              <a:rPr lang="en-US" b="1" i="1" baseline="-25000" dirty="0" err="1"/>
              <a:t>j</a:t>
            </a:r>
            <a:r>
              <a:rPr lang="en-US" dirty="0"/>
              <a:t>) = 2</a:t>
            </a:r>
          </a:p>
        </p:txBody>
      </p:sp>
    </p:spTree>
    <p:extLst>
      <p:ext uri="{BB962C8B-B14F-4D97-AF65-F5344CB8AC3E}">
        <p14:creationId xmlns:p14="http://schemas.microsoft.com/office/powerpoint/2010/main" val="385867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continued</a:t>
            </a:r>
          </a:p>
        </p:txBody>
      </p:sp>
      <p:sp>
        <p:nvSpPr>
          <p:cNvPr id="3" name="Content Placeholder 2"/>
          <p:cNvSpPr>
            <a:spLocks noGrp="1"/>
          </p:cNvSpPr>
          <p:nvPr>
            <p:ph idx="1"/>
          </p:nvPr>
        </p:nvSpPr>
        <p:spPr/>
        <p:txBody>
          <a:bodyPr>
            <a:normAutofit/>
          </a:bodyPr>
          <a:lstStyle/>
          <a:p>
            <a:r>
              <a:rPr lang="en-US" b="1" i="1" dirty="0"/>
              <a:t>G</a:t>
            </a:r>
            <a:r>
              <a:rPr lang="en-US" dirty="0"/>
              <a:t> has a Hamiltonian cycle if and only if there is a tour of length at most </a:t>
            </a:r>
            <a:r>
              <a:rPr lang="en-US" b="1" i="1" dirty="0"/>
              <a:t>n</a:t>
            </a:r>
            <a:r>
              <a:rPr lang="en-US" dirty="0"/>
              <a:t> in the TSP instance:</a:t>
            </a:r>
          </a:p>
          <a:p>
            <a:pPr lvl="1"/>
            <a:r>
              <a:rPr lang="en-US" dirty="0"/>
              <a:t>If </a:t>
            </a:r>
            <a:r>
              <a:rPr lang="en-US" b="1" i="1" dirty="0"/>
              <a:t>G</a:t>
            </a:r>
            <a:r>
              <a:rPr lang="en-US" dirty="0"/>
              <a:t> has a Hamiltonian cycle, then following that sequence of cities will have </a:t>
            </a:r>
            <a:r>
              <a:rPr lang="en-US" b="1" i="1" dirty="0"/>
              <a:t>n</a:t>
            </a:r>
            <a:r>
              <a:rPr lang="en-US" dirty="0"/>
              <a:t> hops of length 1, allowing a TSP tour of length </a:t>
            </a:r>
            <a:r>
              <a:rPr lang="en-US" b="1" i="1" dirty="0"/>
              <a:t>n</a:t>
            </a:r>
            <a:r>
              <a:rPr lang="en-US" dirty="0"/>
              <a:t>.</a:t>
            </a:r>
          </a:p>
          <a:p>
            <a:pPr lvl="1"/>
            <a:r>
              <a:rPr lang="en-US" dirty="0"/>
              <a:t>If TSP has a tour of at most </a:t>
            </a:r>
            <a:r>
              <a:rPr lang="en-US" b="1" i="1" dirty="0"/>
              <a:t>n</a:t>
            </a:r>
            <a:r>
              <a:rPr lang="en-US" dirty="0"/>
              <a:t>, it's a sum of </a:t>
            </a:r>
            <a:r>
              <a:rPr lang="en-US" b="1" i="1" dirty="0"/>
              <a:t>n</a:t>
            </a:r>
            <a:r>
              <a:rPr lang="en-US" dirty="0"/>
              <a:t> terms which are at least 1, thus all terms are equal to 1.  Each pair of connected cities must have had an edge in the original graph, and following that ordering must form a Hamiltonian cycle.</a:t>
            </a:r>
          </a:p>
          <a:p>
            <a:pPr marL="118872" indent="0">
              <a:buNone/>
            </a:pPr>
            <a:r>
              <a:rPr lang="en-US" dirty="0"/>
              <a:t>∎</a:t>
            </a:r>
          </a:p>
        </p:txBody>
      </p:sp>
    </p:spTree>
    <p:extLst>
      <p:ext uri="{BB962C8B-B14F-4D97-AF65-F5344CB8AC3E}">
        <p14:creationId xmlns:p14="http://schemas.microsoft.com/office/powerpoint/2010/main" val="4581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Hamiltonian path is NP-complete</a:t>
            </a:r>
          </a:p>
        </p:txBody>
      </p:sp>
      <p:sp>
        <p:nvSpPr>
          <p:cNvPr id="3" name="Content Placeholder 2"/>
          <p:cNvSpPr>
            <a:spLocks noGrp="1"/>
          </p:cNvSpPr>
          <p:nvPr>
            <p:ph idx="1"/>
          </p:nvPr>
        </p:nvSpPr>
        <p:spPr/>
        <p:txBody>
          <a:bodyPr>
            <a:normAutofit/>
          </a:bodyPr>
          <a:lstStyle/>
          <a:p>
            <a:r>
              <a:rPr lang="en-US" dirty="0"/>
              <a:t>Hamiltonian path is like Hamiltonian tour except that you don't have to return to the starting point</a:t>
            </a:r>
          </a:p>
          <a:p>
            <a:r>
              <a:rPr lang="en-US" dirty="0"/>
              <a:t>We can do an easy reduction from Hamiltonian cycle to Hamiltonian path by splitting an arbitrary node </a:t>
            </a:r>
            <a:r>
              <a:rPr lang="en-US" b="1" i="1" dirty="0"/>
              <a:t>v</a:t>
            </a:r>
            <a:r>
              <a:rPr lang="en-US" dirty="0"/>
              <a:t> from </a:t>
            </a:r>
            <a:r>
              <a:rPr lang="en-US" b="1" i="1" dirty="0"/>
              <a:t>V</a:t>
            </a:r>
            <a:r>
              <a:rPr lang="en-US" dirty="0"/>
              <a:t> into </a:t>
            </a:r>
            <a:r>
              <a:rPr lang="en-US" b="1" i="1" dirty="0"/>
              <a:t>v</a:t>
            </a:r>
            <a:r>
              <a:rPr lang="en-US" i="1" dirty="0"/>
              <a:t>'</a:t>
            </a:r>
            <a:r>
              <a:rPr lang="en-US" dirty="0"/>
              <a:t> and </a:t>
            </a:r>
            <a:r>
              <a:rPr lang="en-US" b="1" i="1" dirty="0"/>
              <a:t>v</a:t>
            </a:r>
            <a:r>
              <a:rPr lang="en-US" i="1" dirty="0"/>
              <a:t>''</a:t>
            </a:r>
          </a:p>
          <a:p>
            <a:pPr lvl="1"/>
            <a:r>
              <a:rPr lang="en-US" b="1" i="1" dirty="0"/>
              <a:t>v</a:t>
            </a:r>
            <a:r>
              <a:rPr lang="en-US" i="1" dirty="0"/>
              <a:t>'</a:t>
            </a:r>
            <a:r>
              <a:rPr lang="en-US" dirty="0"/>
              <a:t> has all the outgoing edges of </a:t>
            </a:r>
            <a:r>
              <a:rPr lang="en-US" b="1" i="1" dirty="0"/>
              <a:t>v</a:t>
            </a:r>
          </a:p>
          <a:p>
            <a:pPr lvl="1"/>
            <a:r>
              <a:rPr lang="en-US" b="1" i="1" dirty="0"/>
              <a:t>v</a:t>
            </a:r>
            <a:r>
              <a:rPr lang="en-US" i="1" dirty="0"/>
              <a:t>''</a:t>
            </a:r>
            <a:r>
              <a:rPr lang="en-US" dirty="0"/>
              <a:t> has all the incoming edges of </a:t>
            </a:r>
            <a:r>
              <a:rPr lang="en-US" b="1" i="1" dirty="0"/>
              <a:t>v</a:t>
            </a:r>
          </a:p>
          <a:p>
            <a:pPr lvl="1"/>
            <a:r>
              <a:rPr lang="en-US" dirty="0"/>
              <a:t>Any tour that once went through </a:t>
            </a:r>
            <a:r>
              <a:rPr lang="en-US" b="1" i="1" dirty="0"/>
              <a:t>v</a:t>
            </a:r>
            <a:r>
              <a:rPr lang="en-US" dirty="0"/>
              <a:t> must now start at </a:t>
            </a:r>
            <a:r>
              <a:rPr lang="en-US" b="1" i="1" dirty="0"/>
              <a:t>v</a:t>
            </a:r>
            <a:r>
              <a:rPr lang="en-US" i="1" dirty="0"/>
              <a:t>'</a:t>
            </a:r>
            <a:r>
              <a:rPr lang="en-US" dirty="0"/>
              <a:t> and end at </a:t>
            </a:r>
            <a:r>
              <a:rPr lang="en-US" b="1" dirty="0"/>
              <a:t>v</a:t>
            </a:r>
            <a:r>
              <a:rPr lang="en-US" i="1" dirty="0"/>
              <a:t>''</a:t>
            </a:r>
          </a:p>
        </p:txBody>
      </p:sp>
    </p:spTree>
    <p:extLst>
      <p:ext uri="{BB962C8B-B14F-4D97-AF65-F5344CB8AC3E}">
        <p14:creationId xmlns:p14="http://schemas.microsoft.com/office/powerpoint/2010/main" val="196815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Graph coloring</a:t>
            </a:r>
          </a:p>
        </p:txBody>
      </p:sp>
      <p:sp>
        <p:nvSpPr>
          <p:cNvPr id="3" name="Content Placeholder 2"/>
          <p:cNvSpPr>
            <a:spLocks noGrp="1"/>
          </p:cNvSpPr>
          <p:nvPr>
            <p:ph idx="1"/>
          </p:nvPr>
        </p:nvSpPr>
        <p:spPr/>
        <p:txBody>
          <a:bodyPr/>
          <a:lstStyle/>
          <a:p>
            <a:r>
              <a:rPr lang="en-US" dirty="0"/>
              <a:t>Given a graph </a:t>
            </a:r>
            <a:r>
              <a:rPr lang="en-US" b="1" i="1" dirty="0"/>
              <a:t>G</a:t>
            </a:r>
            <a:r>
              <a:rPr lang="en-US" dirty="0"/>
              <a:t> = (</a:t>
            </a:r>
            <a:r>
              <a:rPr lang="en-US" b="1" i="1" dirty="0"/>
              <a:t>V</a:t>
            </a:r>
            <a:r>
              <a:rPr lang="en-US" dirty="0"/>
              <a:t>,</a:t>
            </a:r>
            <a:r>
              <a:rPr lang="en-US" b="1" i="1" dirty="0"/>
              <a:t>E</a:t>
            </a:r>
            <a:r>
              <a:rPr lang="en-US" dirty="0"/>
              <a:t>) and a bound </a:t>
            </a:r>
            <a:r>
              <a:rPr lang="en-US" b="1" i="1" dirty="0"/>
              <a:t>k</a:t>
            </a:r>
            <a:r>
              <a:rPr lang="en-US" dirty="0"/>
              <a:t>, is there a way to color each node such that no two adjacent nodes have the same color, using no more than </a:t>
            </a:r>
            <a:r>
              <a:rPr lang="en-US" b="1" i="1" dirty="0"/>
              <a:t>k</a:t>
            </a:r>
            <a:r>
              <a:rPr lang="en-US" dirty="0"/>
              <a:t> colors?</a:t>
            </a:r>
          </a:p>
          <a:p>
            <a:r>
              <a:rPr lang="en-US" dirty="0"/>
              <a:t>Applications:</a:t>
            </a:r>
          </a:p>
          <a:p>
            <a:pPr lvl="1"/>
            <a:r>
              <a:rPr lang="en-US" dirty="0"/>
              <a:t>Register allocation</a:t>
            </a:r>
          </a:p>
          <a:p>
            <a:pPr lvl="1"/>
            <a:r>
              <a:rPr lang="en-US" dirty="0"/>
              <a:t>Assigning campers to tents</a:t>
            </a:r>
          </a:p>
          <a:p>
            <a:pPr lvl="1"/>
            <a:r>
              <a:rPr lang="en-US" dirty="0"/>
              <a:t>Scheduling jobs that need the same resources</a:t>
            </a:r>
          </a:p>
          <a:p>
            <a:pPr lvl="1"/>
            <a:r>
              <a:rPr lang="en-US" dirty="0"/>
              <a:t>Assigning wavelengths to communication devices</a:t>
            </a:r>
          </a:p>
        </p:txBody>
      </p:sp>
    </p:spTree>
    <p:extLst>
      <p:ext uri="{BB962C8B-B14F-4D97-AF65-F5344CB8AC3E}">
        <p14:creationId xmlns:p14="http://schemas.microsoft.com/office/powerpoint/2010/main" val="333136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Graph coloring</a:t>
            </a:r>
          </a:p>
        </p:txBody>
      </p:sp>
      <p:sp>
        <p:nvSpPr>
          <p:cNvPr id="3" name="Content Placeholder 2"/>
          <p:cNvSpPr>
            <a:spLocks noGrp="1"/>
          </p:cNvSpPr>
          <p:nvPr>
            <p:ph idx="1"/>
          </p:nvPr>
        </p:nvSpPr>
        <p:spPr/>
        <p:txBody>
          <a:bodyPr/>
          <a:lstStyle/>
          <a:p>
            <a:r>
              <a:rPr lang="en-US"/>
              <a:t>Find the smallest number of colors for coloring nodes such that no two adjacent nodes have the same color</a:t>
            </a:r>
            <a:endParaRPr lang="en-US" dirty="0"/>
          </a:p>
        </p:txBody>
      </p:sp>
      <p:grpSp>
        <p:nvGrpSpPr>
          <p:cNvPr id="4" name="Group 8"/>
          <p:cNvGrpSpPr/>
          <p:nvPr/>
        </p:nvGrpSpPr>
        <p:grpSpPr>
          <a:xfrm>
            <a:off x="4122196" y="3383280"/>
            <a:ext cx="4313368" cy="2766284"/>
            <a:chOff x="2598196" y="3002280"/>
            <a:chExt cx="4313368" cy="2766284"/>
          </a:xfrm>
          <a:effectLst>
            <a:outerShdw blurRad="50800" dist="38100" dir="2700000" algn="tl" rotWithShape="0">
              <a:prstClr val="black">
                <a:alpha val="40000"/>
              </a:prstClr>
            </a:outerShdw>
          </a:effectLst>
        </p:grpSpPr>
        <p:cxnSp>
          <p:nvCxnSpPr>
            <p:cNvPr id="10" name="Straight Connector 9"/>
            <p:cNvCxnSpPr>
              <a:stCxn id="17" idx="7"/>
              <a:endCxn id="18" idx="2"/>
            </p:cNvCxnSpPr>
            <p:nvPr/>
          </p:nvCxnSpPr>
          <p:spPr>
            <a:xfrm flipV="1">
              <a:off x="3512596" y="3002280"/>
              <a:ext cx="1592804" cy="861284"/>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17" idx="3"/>
              <a:endCxn id="21" idx="7"/>
            </p:cNvCxnSpPr>
            <p:nvPr/>
          </p:nvCxnSpPr>
          <p:spPr>
            <a:xfrm flipH="1">
              <a:off x="2598196" y="4122196"/>
              <a:ext cx="655768" cy="1265368"/>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18" idx="5"/>
              <a:endCxn id="20" idx="1"/>
            </p:cNvCxnSpPr>
            <p:nvPr/>
          </p:nvCxnSpPr>
          <p:spPr>
            <a:xfrm>
              <a:off x="5417596" y="3131596"/>
              <a:ext cx="1493968" cy="1189168"/>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20" idx="2"/>
              <a:endCxn id="19" idx="6"/>
            </p:cNvCxnSpPr>
            <p:nvPr/>
          </p:nvCxnSpPr>
          <p:spPr>
            <a:xfrm flipH="1">
              <a:off x="5242560" y="4450080"/>
              <a:ext cx="1615440" cy="45720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7" idx="5"/>
              <a:endCxn id="19" idx="1"/>
            </p:cNvCxnSpPr>
            <p:nvPr/>
          </p:nvCxnSpPr>
          <p:spPr>
            <a:xfrm>
              <a:off x="3512596" y="4122196"/>
              <a:ext cx="1417768" cy="655768"/>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21" idx="6"/>
              <a:endCxn id="19" idx="3"/>
            </p:cNvCxnSpPr>
            <p:nvPr/>
          </p:nvCxnSpPr>
          <p:spPr>
            <a:xfrm flipV="1">
              <a:off x="2651760" y="5036596"/>
              <a:ext cx="2278604" cy="480284"/>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9" idx="5"/>
              <a:endCxn id="22" idx="1"/>
            </p:cNvCxnSpPr>
            <p:nvPr/>
          </p:nvCxnSpPr>
          <p:spPr>
            <a:xfrm>
              <a:off x="5188996" y="5036596"/>
              <a:ext cx="731968" cy="731968"/>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7" name="Oval 16"/>
          <p:cNvSpPr/>
          <p:nvPr/>
        </p:nvSpPr>
        <p:spPr>
          <a:xfrm>
            <a:off x="4724400" y="41910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E</a:t>
            </a:r>
          </a:p>
        </p:txBody>
      </p:sp>
      <p:sp>
        <p:nvSpPr>
          <p:cNvPr id="18" name="Oval 17"/>
          <p:cNvSpPr/>
          <p:nvPr/>
        </p:nvSpPr>
        <p:spPr>
          <a:xfrm>
            <a:off x="6629400" y="32004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a:t>
            </a:r>
          </a:p>
        </p:txBody>
      </p:sp>
      <p:sp>
        <p:nvSpPr>
          <p:cNvPr id="19" name="Oval 18"/>
          <p:cNvSpPr/>
          <p:nvPr/>
        </p:nvSpPr>
        <p:spPr>
          <a:xfrm>
            <a:off x="6400800" y="51054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D</a:t>
            </a:r>
          </a:p>
        </p:txBody>
      </p:sp>
      <p:sp>
        <p:nvSpPr>
          <p:cNvPr id="20" name="Oval 19"/>
          <p:cNvSpPr/>
          <p:nvPr/>
        </p:nvSpPr>
        <p:spPr>
          <a:xfrm>
            <a:off x="8382000" y="46482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B</a:t>
            </a:r>
          </a:p>
        </p:txBody>
      </p:sp>
      <p:sp>
        <p:nvSpPr>
          <p:cNvPr id="21" name="Oval 20"/>
          <p:cNvSpPr/>
          <p:nvPr/>
        </p:nvSpPr>
        <p:spPr>
          <a:xfrm>
            <a:off x="3810000" y="57150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F</a:t>
            </a:r>
          </a:p>
        </p:txBody>
      </p:sp>
      <p:sp>
        <p:nvSpPr>
          <p:cNvPr id="22" name="Oval 21"/>
          <p:cNvSpPr/>
          <p:nvPr/>
        </p:nvSpPr>
        <p:spPr>
          <a:xfrm>
            <a:off x="7391400" y="60960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a:t>
            </a:r>
          </a:p>
        </p:txBody>
      </p:sp>
      <p:grpSp>
        <p:nvGrpSpPr>
          <p:cNvPr id="5" name="Group 30"/>
          <p:cNvGrpSpPr/>
          <p:nvPr/>
        </p:nvGrpSpPr>
        <p:grpSpPr>
          <a:xfrm>
            <a:off x="3810000" y="3200400"/>
            <a:ext cx="4937760" cy="3261360"/>
            <a:chOff x="2286000" y="2819400"/>
            <a:chExt cx="4937760" cy="3261360"/>
          </a:xfrm>
          <a:effectLst/>
        </p:grpSpPr>
        <p:sp>
          <p:nvSpPr>
            <p:cNvPr id="32" name="Oval 31"/>
            <p:cNvSpPr/>
            <p:nvPr/>
          </p:nvSpPr>
          <p:spPr>
            <a:xfrm>
              <a:off x="3200400" y="3810000"/>
              <a:ext cx="365760" cy="365760"/>
            </a:xfrm>
            <a:prstGeom prst="ellipse">
              <a:avLst/>
            </a:prstGeom>
            <a:solidFill>
              <a:schemeClr val="accent3"/>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E</a:t>
              </a:r>
            </a:p>
          </p:txBody>
        </p:sp>
        <p:sp>
          <p:nvSpPr>
            <p:cNvPr id="33" name="Oval 32"/>
            <p:cNvSpPr/>
            <p:nvPr/>
          </p:nvSpPr>
          <p:spPr>
            <a:xfrm>
              <a:off x="5105400" y="2819400"/>
              <a:ext cx="365760" cy="365760"/>
            </a:xfrm>
            <a:prstGeom prst="ellipse">
              <a:avLst/>
            </a:prstGeom>
            <a:solidFill>
              <a:schemeClr val="accent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a:t>
              </a:r>
            </a:p>
          </p:txBody>
        </p:sp>
        <p:sp>
          <p:nvSpPr>
            <p:cNvPr id="34" name="Oval 33"/>
            <p:cNvSpPr/>
            <p:nvPr/>
          </p:nvSpPr>
          <p:spPr>
            <a:xfrm>
              <a:off x="4876800" y="4724400"/>
              <a:ext cx="365760" cy="365760"/>
            </a:xfrm>
            <a:prstGeom prst="ellipse">
              <a:avLst/>
            </a:prstGeom>
            <a:solidFill>
              <a:schemeClr val="accent4"/>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D</a:t>
              </a:r>
            </a:p>
          </p:txBody>
        </p:sp>
        <p:sp>
          <p:nvSpPr>
            <p:cNvPr id="35" name="Oval 34"/>
            <p:cNvSpPr/>
            <p:nvPr/>
          </p:nvSpPr>
          <p:spPr>
            <a:xfrm>
              <a:off x="6858000" y="4267200"/>
              <a:ext cx="365760" cy="365760"/>
            </a:xfrm>
            <a:prstGeom prst="ellipse">
              <a:avLst/>
            </a:prstGeom>
            <a:solidFill>
              <a:schemeClr val="accent3"/>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B</a:t>
              </a:r>
            </a:p>
          </p:txBody>
        </p:sp>
        <p:sp>
          <p:nvSpPr>
            <p:cNvPr id="36" name="Oval 35"/>
            <p:cNvSpPr/>
            <p:nvPr/>
          </p:nvSpPr>
          <p:spPr>
            <a:xfrm>
              <a:off x="2286000" y="5334000"/>
              <a:ext cx="365760" cy="365760"/>
            </a:xfrm>
            <a:prstGeom prst="ellipse">
              <a:avLst/>
            </a:prstGeom>
            <a:solidFill>
              <a:schemeClr val="accent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F</a:t>
              </a:r>
            </a:p>
          </p:txBody>
        </p:sp>
        <p:sp>
          <p:nvSpPr>
            <p:cNvPr id="37" name="Oval 36"/>
            <p:cNvSpPr/>
            <p:nvPr/>
          </p:nvSpPr>
          <p:spPr>
            <a:xfrm>
              <a:off x="5867400" y="5715000"/>
              <a:ext cx="365760" cy="365760"/>
            </a:xfrm>
            <a:prstGeom prst="ellipse">
              <a:avLst/>
            </a:prstGeom>
            <a:solidFill>
              <a:schemeClr val="accent2"/>
            </a:solidFill>
            <a:ln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a:t>
              </a:r>
            </a:p>
          </p:txBody>
        </p:sp>
      </p:grpSp>
    </p:spTree>
    <p:extLst>
      <p:ext uri="{BB962C8B-B14F-4D97-AF65-F5344CB8AC3E}">
        <p14:creationId xmlns:p14="http://schemas.microsoft.com/office/powerpoint/2010/main" val="101428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63"/>
          <p:cNvGrpSpPr/>
          <p:nvPr/>
        </p:nvGrpSpPr>
        <p:grpSpPr>
          <a:xfrm>
            <a:off x="4221480" y="2926080"/>
            <a:ext cx="3749040" cy="3063240"/>
            <a:chOff x="3078480" y="2545080"/>
            <a:chExt cx="3749040" cy="3063240"/>
          </a:xfrm>
          <a:effectLst>
            <a:outerShdw blurRad="50800" dist="38100" dir="2700000" algn="tl" rotWithShape="0">
              <a:prstClr val="black">
                <a:alpha val="40000"/>
              </a:prstClr>
            </a:outerShdw>
          </a:effectLst>
        </p:grpSpPr>
        <p:cxnSp>
          <p:nvCxnSpPr>
            <p:cNvPr id="52" name="Straight Connector 51"/>
            <p:cNvCxnSpPr>
              <a:stCxn id="25" idx="4"/>
              <a:endCxn id="27" idx="0"/>
            </p:cNvCxnSpPr>
            <p:nvPr/>
          </p:nvCxnSpPr>
          <p:spPr>
            <a:xfrm>
              <a:off x="3078480" y="27279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27" idx="4"/>
              <a:endCxn id="43" idx="0"/>
            </p:cNvCxnSpPr>
            <p:nvPr/>
          </p:nvCxnSpPr>
          <p:spPr>
            <a:xfrm>
              <a:off x="3078480" y="3352800"/>
              <a:ext cx="0" cy="22860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43" idx="4"/>
              <a:endCxn id="45" idx="0"/>
            </p:cNvCxnSpPr>
            <p:nvPr/>
          </p:nvCxnSpPr>
          <p:spPr>
            <a:xfrm>
              <a:off x="3078480" y="39471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45" idx="4"/>
              <a:endCxn id="47" idx="0"/>
            </p:cNvCxnSpPr>
            <p:nvPr/>
          </p:nvCxnSpPr>
          <p:spPr>
            <a:xfrm>
              <a:off x="3078480" y="4572000"/>
              <a:ext cx="0" cy="22860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47" idx="4"/>
              <a:endCxn id="49" idx="0"/>
            </p:cNvCxnSpPr>
            <p:nvPr/>
          </p:nvCxnSpPr>
          <p:spPr>
            <a:xfrm>
              <a:off x="3078480" y="51663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26" idx="4"/>
              <a:endCxn id="28" idx="0"/>
            </p:cNvCxnSpPr>
            <p:nvPr/>
          </p:nvCxnSpPr>
          <p:spPr>
            <a:xfrm>
              <a:off x="3840480" y="27279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28" idx="4"/>
              <a:endCxn id="44" idx="0"/>
            </p:cNvCxnSpPr>
            <p:nvPr/>
          </p:nvCxnSpPr>
          <p:spPr>
            <a:xfrm>
              <a:off x="3840480" y="3352800"/>
              <a:ext cx="0" cy="22860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44" idx="4"/>
              <a:endCxn id="46" idx="0"/>
            </p:cNvCxnSpPr>
            <p:nvPr/>
          </p:nvCxnSpPr>
          <p:spPr>
            <a:xfrm>
              <a:off x="3840480" y="39471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46" idx="4"/>
              <a:endCxn id="48" idx="0"/>
            </p:cNvCxnSpPr>
            <p:nvPr/>
          </p:nvCxnSpPr>
          <p:spPr>
            <a:xfrm>
              <a:off x="3840480" y="4572000"/>
              <a:ext cx="0" cy="22860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48" idx="4"/>
              <a:endCxn id="50" idx="0"/>
            </p:cNvCxnSpPr>
            <p:nvPr/>
          </p:nvCxnSpPr>
          <p:spPr>
            <a:xfrm>
              <a:off x="3840480" y="51663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25" idx="6"/>
              <a:endCxn id="26" idx="2"/>
            </p:cNvCxnSpPr>
            <p:nvPr/>
          </p:nvCxnSpPr>
          <p:spPr>
            <a:xfrm>
              <a:off x="3261360" y="254508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27" idx="6"/>
              <a:endCxn id="28" idx="2"/>
            </p:cNvCxnSpPr>
            <p:nvPr/>
          </p:nvCxnSpPr>
          <p:spPr>
            <a:xfrm>
              <a:off x="3261360" y="316992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43" idx="6"/>
              <a:endCxn id="44" idx="2"/>
            </p:cNvCxnSpPr>
            <p:nvPr/>
          </p:nvCxnSpPr>
          <p:spPr>
            <a:xfrm>
              <a:off x="3261360" y="376428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45" idx="6"/>
              <a:endCxn id="46" idx="2"/>
            </p:cNvCxnSpPr>
            <p:nvPr/>
          </p:nvCxnSpPr>
          <p:spPr>
            <a:xfrm>
              <a:off x="3261360" y="438912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47" idx="6"/>
              <a:endCxn id="48" idx="2"/>
            </p:cNvCxnSpPr>
            <p:nvPr/>
          </p:nvCxnSpPr>
          <p:spPr>
            <a:xfrm>
              <a:off x="3261360" y="498348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49" idx="6"/>
              <a:endCxn id="50" idx="2"/>
            </p:cNvCxnSpPr>
            <p:nvPr/>
          </p:nvCxnSpPr>
          <p:spPr>
            <a:xfrm>
              <a:off x="3261360" y="560832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83" idx="4"/>
              <a:endCxn id="85" idx="0"/>
            </p:cNvCxnSpPr>
            <p:nvPr/>
          </p:nvCxnSpPr>
          <p:spPr>
            <a:xfrm>
              <a:off x="4602480" y="27279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a:stCxn id="85" idx="4"/>
              <a:endCxn id="87" idx="0"/>
            </p:cNvCxnSpPr>
            <p:nvPr/>
          </p:nvCxnSpPr>
          <p:spPr>
            <a:xfrm>
              <a:off x="4602480" y="3352800"/>
              <a:ext cx="0" cy="22860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87" idx="4"/>
              <a:endCxn id="89" idx="0"/>
            </p:cNvCxnSpPr>
            <p:nvPr/>
          </p:nvCxnSpPr>
          <p:spPr>
            <a:xfrm>
              <a:off x="4602480" y="39471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89" idx="4"/>
              <a:endCxn id="91" idx="0"/>
            </p:cNvCxnSpPr>
            <p:nvPr/>
          </p:nvCxnSpPr>
          <p:spPr>
            <a:xfrm>
              <a:off x="4602480" y="4572000"/>
              <a:ext cx="0" cy="22860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a:stCxn id="91" idx="4"/>
              <a:endCxn id="93" idx="0"/>
            </p:cNvCxnSpPr>
            <p:nvPr/>
          </p:nvCxnSpPr>
          <p:spPr>
            <a:xfrm>
              <a:off x="4602480" y="51663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stCxn id="84" idx="4"/>
              <a:endCxn id="86" idx="0"/>
            </p:cNvCxnSpPr>
            <p:nvPr/>
          </p:nvCxnSpPr>
          <p:spPr>
            <a:xfrm>
              <a:off x="5364480" y="27279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a:stCxn id="86" idx="4"/>
              <a:endCxn id="88" idx="0"/>
            </p:cNvCxnSpPr>
            <p:nvPr/>
          </p:nvCxnSpPr>
          <p:spPr>
            <a:xfrm>
              <a:off x="5364480" y="3352800"/>
              <a:ext cx="0" cy="22860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stCxn id="88" idx="4"/>
              <a:endCxn id="90" idx="0"/>
            </p:cNvCxnSpPr>
            <p:nvPr/>
          </p:nvCxnSpPr>
          <p:spPr>
            <a:xfrm>
              <a:off x="5364480" y="39471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a:stCxn id="90" idx="4"/>
              <a:endCxn id="92" idx="0"/>
            </p:cNvCxnSpPr>
            <p:nvPr/>
          </p:nvCxnSpPr>
          <p:spPr>
            <a:xfrm>
              <a:off x="5364480" y="4572000"/>
              <a:ext cx="0" cy="22860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a:stCxn id="92" idx="4"/>
              <a:endCxn id="94" idx="0"/>
            </p:cNvCxnSpPr>
            <p:nvPr/>
          </p:nvCxnSpPr>
          <p:spPr>
            <a:xfrm>
              <a:off x="5364480" y="51663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83" idx="6"/>
              <a:endCxn id="84" idx="2"/>
            </p:cNvCxnSpPr>
            <p:nvPr/>
          </p:nvCxnSpPr>
          <p:spPr>
            <a:xfrm>
              <a:off x="4785360" y="254508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a:stCxn id="85" idx="6"/>
              <a:endCxn id="86" idx="2"/>
            </p:cNvCxnSpPr>
            <p:nvPr/>
          </p:nvCxnSpPr>
          <p:spPr>
            <a:xfrm>
              <a:off x="4785360" y="316992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a:stCxn id="87" idx="6"/>
              <a:endCxn id="88" idx="2"/>
            </p:cNvCxnSpPr>
            <p:nvPr/>
          </p:nvCxnSpPr>
          <p:spPr>
            <a:xfrm>
              <a:off x="4785360" y="376428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a:stCxn id="89" idx="6"/>
              <a:endCxn id="90" idx="2"/>
            </p:cNvCxnSpPr>
            <p:nvPr/>
          </p:nvCxnSpPr>
          <p:spPr>
            <a:xfrm>
              <a:off x="4785360" y="438912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a:stCxn id="91" idx="6"/>
              <a:endCxn id="92" idx="2"/>
            </p:cNvCxnSpPr>
            <p:nvPr/>
          </p:nvCxnSpPr>
          <p:spPr>
            <a:xfrm>
              <a:off x="4785360" y="498348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stCxn id="93" idx="6"/>
              <a:endCxn id="94" idx="2"/>
            </p:cNvCxnSpPr>
            <p:nvPr/>
          </p:nvCxnSpPr>
          <p:spPr>
            <a:xfrm>
              <a:off x="4785360" y="560832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111" idx="4"/>
              <a:endCxn id="113" idx="0"/>
            </p:cNvCxnSpPr>
            <p:nvPr/>
          </p:nvCxnSpPr>
          <p:spPr>
            <a:xfrm>
              <a:off x="6065520" y="27279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a:stCxn id="113" idx="4"/>
              <a:endCxn id="115" idx="0"/>
            </p:cNvCxnSpPr>
            <p:nvPr/>
          </p:nvCxnSpPr>
          <p:spPr>
            <a:xfrm>
              <a:off x="6065520" y="3352800"/>
              <a:ext cx="0" cy="22860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a:stCxn id="115" idx="4"/>
              <a:endCxn id="117" idx="0"/>
            </p:cNvCxnSpPr>
            <p:nvPr/>
          </p:nvCxnSpPr>
          <p:spPr>
            <a:xfrm>
              <a:off x="6065520" y="39471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117" idx="4"/>
              <a:endCxn id="119" idx="0"/>
            </p:cNvCxnSpPr>
            <p:nvPr/>
          </p:nvCxnSpPr>
          <p:spPr>
            <a:xfrm>
              <a:off x="6065520" y="4572000"/>
              <a:ext cx="0" cy="22860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a:stCxn id="119" idx="4"/>
              <a:endCxn id="121" idx="0"/>
            </p:cNvCxnSpPr>
            <p:nvPr/>
          </p:nvCxnSpPr>
          <p:spPr>
            <a:xfrm>
              <a:off x="6065520" y="51663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a:stCxn id="112" idx="4"/>
              <a:endCxn id="114" idx="0"/>
            </p:cNvCxnSpPr>
            <p:nvPr/>
          </p:nvCxnSpPr>
          <p:spPr>
            <a:xfrm>
              <a:off x="6827520" y="27279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a:stCxn id="114" idx="4"/>
              <a:endCxn id="116" idx="0"/>
            </p:cNvCxnSpPr>
            <p:nvPr/>
          </p:nvCxnSpPr>
          <p:spPr>
            <a:xfrm>
              <a:off x="6827520" y="3352800"/>
              <a:ext cx="0" cy="22860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a:stCxn id="116" idx="4"/>
              <a:endCxn id="118" idx="0"/>
            </p:cNvCxnSpPr>
            <p:nvPr/>
          </p:nvCxnSpPr>
          <p:spPr>
            <a:xfrm>
              <a:off x="6827520" y="39471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a:stCxn id="118" idx="4"/>
              <a:endCxn id="120" idx="0"/>
            </p:cNvCxnSpPr>
            <p:nvPr/>
          </p:nvCxnSpPr>
          <p:spPr>
            <a:xfrm>
              <a:off x="6827520" y="4572000"/>
              <a:ext cx="0" cy="22860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a:stCxn id="120" idx="4"/>
              <a:endCxn id="122" idx="0"/>
            </p:cNvCxnSpPr>
            <p:nvPr/>
          </p:nvCxnSpPr>
          <p:spPr>
            <a:xfrm>
              <a:off x="6827520" y="5166360"/>
              <a:ext cx="0" cy="25908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a:stCxn id="111" idx="6"/>
              <a:endCxn id="112" idx="2"/>
            </p:cNvCxnSpPr>
            <p:nvPr/>
          </p:nvCxnSpPr>
          <p:spPr>
            <a:xfrm>
              <a:off x="6248400" y="254508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a:stCxn id="113" idx="6"/>
              <a:endCxn id="114" idx="2"/>
            </p:cNvCxnSpPr>
            <p:nvPr/>
          </p:nvCxnSpPr>
          <p:spPr>
            <a:xfrm>
              <a:off x="6248400" y="316992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a:stCxn id="115" idx="6"/>
              <a:endCxn id="116" idx="2"/>
            </p:cNvCxnSpPr>
            <p:nvPr/>
          </p:nvCxnSpPr>
          <p:spPr>
            <a:xfrm>
              <a:off x="6248400" y="376428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a:stCxn id="117" idx="6"/>
              <a:endCxn id="118" idx="2"/>
            </p:cNvCxnSpPr>
            <p:nvPr/>
          </p:nvCxnSpPr>
          <p:spPr>
            <a:xfrm>
              <a:off x="6248400" y="438912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a:stCxn id="119" idx="6"/>
              <a:endCxn id="120" idx="2"/>
            </p:cNvCxnSpPr>
            <p:nvPr/>
          </p:nvCxnSpPr>
          <p:spPr>
            <a:xfrm>
              <a:off x="6248400" y="498348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a:stCxn id="121" idx="6"/>
              <a:endCxn id="122" idx="2"/>
            </p:cNvCxnSpPr>
            <p:nvPr/>
          </p:nvCxnSpPr>
          <p:spPr>
            <a:xfrm>
              <a:off x="6248400" y="560832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a:stCxn id="26" idx="6"/>
              <a:endCxn id="83" idx="2"/>
            </p:cNvCxnSpPr>
            <p:nvPr/>
          </p:nvCxnSpPr>
          <p:spPr>
            <a:xfrm>
              <a:off x="4023360" y="254508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a:stCxn id="28" idx="6"/>
              <a:endCxn id="85" idx="2"/>
            </p:cNvCxnSpPr>
            <p:nvPr/>
          </p:nvCxnSpPr>
          <p:spPr>
            <a:xfrm>
              <a:off x="4023360" y="316992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a:stCxn id="44" idx="6"/>
              <a:endCxn id="87" idx="2"/>
            </p:cNvCxnSpPr>
            <p:nvPr/>
          </p:nvCxnSpPr>
          <p:spPr>
            <a:xfrm>
              <a:off x="4023360" y="376428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a:stCxn id="46" idx="6"/>
              <a:endCxn id="89" idx="2"/>
            </p:cNvCxnSpPr>
            <p:nvPr/>
          </p:nvCxnSpPr>
          <p:spPr>
            <a:xfrm>
              <a:off x="4023360" y="438912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a:stCxn id="48" idx="6"/>
              <a:endCxn id="91" idx="2"/>
            </p:cNvCxnSpPr>
            <p:nvPr/>
          </p:nvCxnSpPr>
          <p:spPr>
            <a:xfrm>
              <a:off x="4023360" y="498348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a:stCxn id="50" idx="6"/>
              <a:endCxn id="93" idx="2"/>
            </p:cNvCxnSpPr>
            <p:nvPr/>
          </p:nvCxnSpPr>
          <p:spPr>
            <a:xfrm>
              <a:off x="4023360" y="5608320"/>
              <a:ext cx="39624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a:stCxn id="84" idx="6"/>
              <a:endCxn id="111" idx="2"/>
            </p:cNvCxnSpPr>
            <p:nvPr/>
          </p:nvCxnSpPr>
          <p:spPr>
            <a:xfrm>
              <a:off x="5547360" y="2545080"/>
              <a:ext cx="33528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a:stCxn id="86" idx="6"/>
              <a:endCxn id="113" idx="2"/>
            </p:cNvCxnSpPr>
            <p:nvPr/>
          </p:nvCxnSpPr>
          <p:spPr>
            <a:xfrm>
              <a:off x="5547360" y="3169920"/>
              <a:ext cx="33528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a:stCxn id="88" idx="6"/>
              <a:endCxn id="115" idx="2"/>
            </p:cNvCxnSpPr>
            <p:nvPr/>
          </p:nvCxnSpPr>
          <p:spPr>
            <a:xfrm>
              <a:off x="5547360" y="3764280"/>
              <a:ext cx="33528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a:stCxn id="90" idx="6"/>
              <a:endCxn id="117" idx="2"/>
            </p:cNvCxnSpPr>
            <p:nvPr/>
          </p:nvCxnSpPr>
          <p:spPr>
            <a:xfrm>
              <a:off x="5547360" y="4389120"/>
              <a:ext cx="33528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a:stCxn id="92" idx="6"/>
              <a:endCxn id="119" idx="2"/>
            </p:cNvCxnSpPr>
            <p:nvPr/>
          </p:nvCxnSpPr>
          <p:spPr>
            <a:xfrm>
              <a:off x="5547360" y="4983480"/>
              <a:ext cx="33528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a:stCxn id="94" idx="6"/>
              <a:endCxn id="121" idx="2"/>
            </p:cNvCxnSpPr>
            <p:nvPr/>
          </p:nvCxnSpPr>
          <p:spPr>
            <a:xfrm>
              <a:off x="5547360" y="5608320"/>
              <a:ext cx="335280" cy="0"/>
            </a:xfrm>
            <a:prstGeom prst="line">
              <a:avLst/>
            </a:prstGeom>
            <a:ln w="38100"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dirty="0"/>
              <a:t>Graph coloring</a:t>
            </a:r>
          </a:p>
        </p:txBody>
      </p:sp>
      <p:sp>
        <p:nvSpPr>
          <p:cNvPr id="3" name="Content Placeholder 2"/>
          <p:cNvSpPr>
            <a:spLocks noGrp="1"/>
          </p:cNvSpPr>
          <p:nvPr>
            <p:ph idx="1"/>
          </p:nvPr>
        </p:nvSpPr>
        <p:spPr/>
        <p:txBody>
          <a:bodyPr/>
          <a:lstStyle/>
          <a:p>
            <a:r>
              <a:rPr lang="en-US"/>
              <a:t>What about this graph?</a:t>
            </a:r>
            <a:endParaRPr lang="en-US" dirty="0"/>
          </a:p>
        </p:txBody>
      </p:sp>
      <p:grpSp>
        <p:nvGrpSpPr>
          <p:cNvPr id="5" name="Group 162"/>
          <p:cNvGrpSpPr/>
          <p:nvPr/>
        </p:nvGrpSpPr>
        <p:grpSpPr>
          <a:xfrm>
            <a:off x="4038600" y="2743200"/>
            <a:ext cx="4114800" cy="3429000"/>
            <a:chOff x="2895600" y="2362200"/>
            <a:chExt cx="4114800" cy="3429000"/>
          </a:xfrm>
        </p:grpSpPr>
        <p:sp>
          <p:nvSpPr>
            <p:cNvPr id="25" name="Oval 24"/>
            <p:cNvSpPr/>
            <p:nvPr/>
          </p:nvSpPr>
          <p:spPr>
            <a:xfrm>
              <a:off x="2895600" y="23622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6" name="Oval 25"/>
            <p:cNvSpPr/>
            <p:nvPr/>
          </p:nvSpPr>
          <p:spPr>
            <a:xfrm>
              <a:off x="3657600" y="23622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7" name="Oval 26"/>
            <p:cNvSpPr/>
            <p:nvPr/>
          </p:nvSpPr>
          <p:spPr>
            <a:xfrm>
              <a:off x="2895600" y="29870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8" name="Oval 27"/>
            <p:cNvSpPr/>
            <p:nvPr/>
          </p:nvSpPr>
          <p:spPr>
            <a:xfrm>
              <a:off x="3657600" y="29870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3" name="Oval 42"/>
            <p:cNvSpPr/>
            <p:nvPr/>
          </p:nvSpPr>
          <p:spPr>
            <a:xfrm>
              <a:off x="2895600" y="35814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Oval 43"/>
            <p:cNvSpPr/>
            <p:nvPr/>
          </p:nvSpPr>
          <p:spPr>
            <a:xfrm>
              <a:off x="3657600" y="35814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5" name="Oval 44"/>
            <p:cNvSpPr/>
            <p:nvPr/>
          </p:nvSpPr>
          <p:spPr>
            <a:xfrm>
              <a:off x="2895600" y="42062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6" name="Oval 45"/>
            <p:cNvSpPr/>
            <p:nvPr/>
          </p:nvSpPr>
          <p:spPr>
            <a:xfrm>
              <a:off x="3657600" y="42062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7" name="Oval 46"/>
            <p:cNvSpPr/>
            <p:nvPr/>
          </p:nvSpPr>
          <p:spPr>
            <a:xfrm>
              <a:off x="2895600" y="48006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8" name="Oval 47"/>
            <p:cNvSpPr/>
            <p:nvPr/>
          </p:nvSpPr>
          <p:spPr>
            <a:xfrm>
              <a:off x="3657600" y="48006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9" name="Oval 48"/>
            <p:cNvSpPr/>
            <p:nvPr/>
          </p:nvSpPr>
          <p:spPr>
            <a:xfrm>
              <a:off x="2895600" y="54254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0" name="Oval 49"/>
            <p:cNvSpPr/>
            <p:nvPr/>
          </p:nvSpPr>
          <p:spPr>
            <a:xfrm>
              <a:off x="3657600" y="54254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3" name="Oval 82"/>
            <p:cNvSpPr/>
            <p:nvPr/>
          </p:nvSpPr>
          <p:spPr>
            <a:xfrm>
              <a:off x="4419600" y="23622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4" name="Oval 83"/>
            <p:cNvSpPr/>
            <p:nvPr/>
          </p:nvSpPr>
          <p:spPr>
            <a:xfrm>
              <a:off x="5181600" y="23622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5" name="Oval 84"/>
            <p:cNvSpPr/>
            <p:nvPr/>
          </p:nvSpPr>
          <p:spPr>
            <a:xfrm>
              <a:off x="4419600" y="29870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6" name="Oval 85"/>
            <p:cNvSpPr/>
            <p:nvPr/>
          </p:nvSpPr>
          <p:spPr>
            <a:xfrm>
              <a:off x="5181600" y="29870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7" name="Oval 86"/>
            <p:cNvSpPr/>
            <p:nvPr/>
          </p:nvSpPr>
          <p:spPr>
            <a:xfrm>
              <a:off x="4419600" y="35814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8" name="Oval 87"/>
            <p:cNvSpPr/>
            <p:nvPr/>
          </p:nvSpPr>
          <p:spPr>
            <a:xfrm>
              <a:off x="5181600" y="35814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9" name="Oval 88"/>
            <p:cNvSpPr/>
            <p:nvPr/>
          </p:nvSpPr>
          <p:spPr>
            <a:xfrm>
              <a:off x="4419600" y="42062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0" name="Oval 89"/>
            <p:cNvSpPr/>
            <p:nvPr/>
          </p:nvSpPr>
          <p:spPr>
            <a:xfrm>
              <a:off x="5181600" y="42062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1" name="Oval 90"/>
            <p:cNvSpPr/>
            <p:nvPr/>
          </p:nvSpPr>
          <p:spPr>
            <a:xfrm>
              <a:off x="4419600" y="48006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2" name="Oval 91"/>
            <p:cNvSpPr/>
            <p:nvPr/>
          </p:nvSpPr>
          <p:spPr>
            <a:xfrm>
              <a:off x="5181600" y="48006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3" name="Oval 92"/>
            <p:cNvSpPr/>
            <p:nvPr/>
          </p:nvSpPr>
          <p:spPr>
            <a:xfrm>
              <a:off x="4419600" y="54254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4" name="Oval 93"/>
            <p:cNvSpPr/>
            <p:nvPr/>
          </p:nvSpPr>
          <p:spPr>
            <a:xfrm>
              <a:off x="5181600" y="54254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1" name="Oval 110"/>
            <p:cNvSpPr/>
            <p:nvPr/>
          </p:nvSpPr>
          <p:spPr>
            <a:xfrm>
              <a:off x="5882640" y="23622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2" name="Oval 111"/>
            <p:cNvSpPr/>
            <p:nvPr/>
          </p:nvSpPr>
          <p:spPr>
            <a:xfrm>
              <a:off x="6644640" y="23622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3" name="Oval 112"/>
            <p:cNvSpPr/>
            <p:nvPr/>
          </p:nvSpPr>
          <p:spPr>
            <a:xfrm>
              <a:off x="5882640" y="29870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4" name="Oval 113"/>
            <p:cNvSpPr/>
            <p:nvPr/>
          </p:nvSpPr>
          <p:spPr>
            <a:xfrm>
              <a:off x="6644640" y="29870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5" name="Oval 114"/>
            <p:cNvSpPr/>
            <p:nvPr/>
          </p:nvSpPr>
          <p:spPr>
            <a:xfrm>
              <a:off x="5882640" y="35814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6" name="Oval 115"/>
            <p:cNvSpPr/>
            <p:nvPr/>
          </p:nvSpPr>
          <p:spPr>
            <a:xfrm>
              <a:off x="6644640" y="35814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7" name="Oval 116"/>
            <p:cNvSpPr/>
            <p:nvPr/>
          </p:nvSpPr>
          <p:spPr>
            <a:xfrm>
              <a:off x="5882640" y="42062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8" name="Oval 117"/>
            <p:cNvSpPr/>
            <p:nvPr/>
          </p:nvSpPr>
          <p:spPr>
            <a:xfrm>
              <a:off x="6644640" y="42062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9" name="Oval 118"/>
            <p:cNvSpPr/>
            <p:nvPr/>
          </p:nvSpPr>
          <p:spPr>
            <a:xfrm>
              <a:off x="5882640" y="48006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0" name="Oval 119"/>
            <p:cNvSpPr/>
            <p:nvPr/>
          </p:nvSpPr>
          <p:spPr>
            <a:xfrm>
              <a:off x="6644640" y="480060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1" name="Oval 120"/>
            <p:cNvSpPr/>
            <p:nvPr/>
          </p:nvSpPr>
          <p:spPr>
            <a:xfrm>
              <a:off x="5882640" y="54254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2" name="Oval 121"/>
            <p:cNvSpPr/>
            <p:nvPr/>
          </p:nvSpPr>
          <p:spPr>
            <a:xfrm>
              <a:off x="6644640" y="5425440"/>
              <a:ext cx="365760" cy="365760"/>
            </a:xfrm>
            <a:prstGeom prst="ellipse">
              <a:avLst/>
            </a:prstGeom>
            <a:solidFill>
              <a:schemeClr val="accent1">
                <a:lumMod val="60000"/>
                <a:lumOff val="40000"/>
              </a:schemeClr>
            </a:solidFill>
            <a:ln cmpd="sng"/>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grpSp>
        <p:nvGrpSpPr>
          <p:cNvPr id="6" name="Group 201"/>
          <p:cNvGrpSpPr/>
          <p:nvPr/>
        </p:nvGrpSpPr>
        <p:grpSpPr>
          <a:xfrm>
            <a:off x="4038600" y="2743200"/>
            <a:ext cx="4114800" cy="3429000"/>
            <a:chOff x="3200400" y="2362200"/>
            <a:chExt cx="4114800" cy="3429000"/>
          </a:xfrm>
        </p:grpSpPr>
        <p:sp>
          <p:nvSpPr>
            <p:cNvPr id="166" name="Oval 165"/>
            <p:cNvSpPr/>
            <p:nvPr/>
          </p:nvSpPr>
          <p:spPr>
            <a:xfrm>
              <a:off x="3200400" y="236220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67" name="Oval 166"/>
            <p:cNvSpPr/>
            <p:nvPr/>
          </p:nvSpPr>
          <p:spPr>
            <a:xfrm>
              <a:off x="3962400" y="236220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68" name="Oval 167"/>
            <p:cNvSpPr/>
            <p:nvPr/>
          </p:nvSpPr>
          <p:spPr>
            <a:xfrm>
              <a:off x="3200400" y="298704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69" name="Oval 168"/>
            <p:cNvSpPr/>
            <p:nvPr/>
          </p:nvSpPr>
          <p:spPr>
            <a:xfrm>
              <a:off x="3962400" y="298704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0" name="Oval 169"/>
            <p:cNvSpPr/>
            <p:nvPr/>
          </p:nvSpPr>
          <p:spPr>
            <a:xfrm>
              <a:off x="3200400" y="358140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1" name="Oval 170"/>
            <p:cNvSpPr/>
            <p:nvPr/>
          </p:nvSpPr>
          <p:spPr>
            <a:xfrm>
              <a:off x="3962400" y="358140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2" name="Oval 171"/>
            <p:cNvSpPr/>
            <p:nvPr/>
          </p:nvSpPr>
          <p:spPr>
            <a:xfrm>
              <a:off x="3200400" y="420624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3" name="Oval 172"/>
            <p:cNvSpPr/>
            <p:nvPr/>
          </p:nvSpPr>
          <p:spPr>
            <a:xfrm>
              <a:off x="3962400" y="420624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4" name="Oval 173"/>
            <p:cNvSpPr/>
            <p:nvPr/>
          </p:nvSpPr>
          <p:spPr>
            <a:xfrm>
              <a:off x="3200400" y="480060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5" name="Oval 174"/>
            <p:cNvSpPr/>
            <p:nvPr/>
          </p:nvSpPr>
          <p:spPr>
            <a:xfrm>
              <a:off x="3962400" y="480060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6" name="Oval 175"/>
            <p:cNvSpPr/>
            <p:nvPr/>
          </p:nvSpPr>
          <p:spPr>
            <a:xfrm>
              <a:off x="3200400" y="542544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7" name="Oval 176"/>
            <p:cNvSpPr/>
            <p:nvPr/>
          </p:nvSpPr>
          <p:spPr>
            <a:xfrm>
              <a:off x="3962400" y="542544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8" name="Oval 177"/>
            <p:cNvSpPr/>
            <p:nvPr/>
          </p:nvSpPr>
          <p:spPr>
            <a:xfrm>
              <a:off x="4724400" y="236220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9" name="Oval 178"/>
            <p:cNvSpPr/>
            <p:nvPr/>
          </p:nvSpPr>
          <p:spPr>
            <a:xfrm>
              <a:off x="5486400" y="236220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0" name="Oval 179"/>
            <p:cNvSpPr/>
            <p:nvPr/>
          </p:nvSpPr>
          <p:spPr>
            <a:xfrm>
              <a:off x="4724400" y="298704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1" name="Oval 180"/>
            <p:cNvSpPr/>
            <p:nvPr/>
          </p:nvSpPr>
          <p:spPr>
            <a:xfrm>
              <a:off x="5486400" y="298704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2" name="Oval 181"/>
            <p:cNvSpPr/>
            <p:nvPr/>
          </p:nvSpPr>
          <p:spPr>
            <a:xfrm>
              <a:off x="4724400" y="358140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3" name="Oval 182"/>
            <p:cNvSpPr/>
            <p:nvPr/>
          </p:nvSpPr>
          <p:spPr>
            <a:xfrm>
              <a:off x="5486400" y="358140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4" name="Oval 183"/>
            <p:cNvSpPr/>
            <p:nvPr/>
          </p:nvSpPr>
          <p:spPr>
            <a:xfrm>
              <a:off x="4724400" y="420624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5" name="Oval 184"/>
            <p:cNvSpPr/>
            <p:nvPr/>
          </p:nvSpPr>
          <p:spPr>
            <a:xfrm>
              <a:off x="5486400" y="420624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6" name="Oval 185"/>
            <p:cNvSpPr/>
            <p:nvPr/>
          </p:nvSpPr>
          <p:spPr>
            <a:xfrm>
              <a:off x="4724400" y="480060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7" name="Oval 186"/>
            <p:cNvSpPr/>
            <p:nvPr/>
          </p:nvSpPr>
          <p:spPr>
            <a:xfrm>
              <a:off x="5486400" y="480060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8" name="Oval 187"/>
            <p:cNvSpPr/>
            <p:nvPr/>
          </p:nvSpPr>
          <p:spPr>
            <a:xfrm>
              <a:off x="4724400" y="542544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9" name="Oval 188"/>
            <p:cNvSpPr/>
            <p:nvPr/>
          </p:nvSpPr>
          <p:spPr>
            <a:xfrm>
              <a:off x="5486400" y="542544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0" name="Oval 189"/>
            <p:cNvSpPr/>
            <p:nvPr/>
          </p:nvSpPr>
          <p:spPr>
            <a:xfrm>
              <a:off x="6187440" y="236220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1" name="Oval 190"/>
            <p:cNvSpPr/>
            <p:nvPr/>
          </p:nvSpPr>
          <p:spPr>
            <a:xfrm>
              <a:off x="6949440" y="236220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2" name="Oval 191"/>
            <p:cNvSpPr/>
            <p:nvPr/>
          </p:nvSpPr>
          <p:spPr>
            <a:xfrm>
              <a:off x="6187440" y="298704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3" name="Oval 192"/>
            <p:cNvSpPr/>
            <p:nvPr/>
          </p:nvSpPr>
          <p:spPr>
            <a:xfrm>
              <a:off x="6949440" y="298704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4" name="Oval 193"/>
            <p:cNvSpPr/>
            <p:nvPr/>
          </p:nvSpPr>
          <p:spPr>
            <a:xfrm>
              <a:off x="6187440" y="358140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5" name="Oval 194"/>
            <p:cNvSpPr/>
            <p:nvPr/>
          </p:nvSpPr>
          <p:spPr>
            <a:xfrm>
              <a:off x="6949440" y="358140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6" name="Oval 195"/>
            <p:cNvSpPr/>
            <p:nvPr/>
          </p:nvSpPr>
          <p:spPr>
            <a:xfrm>
              <a:off x="6187440" y="420624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7" name="Oval 196"/>
            <p:cNvSpPr/>
            <p:nvPr/>
          </p:nvSpPr>
          <p:spPr>
            <a:xfrm>
              <a:off x="6949440" y="420624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8" name="Oval 197"/>
            <p:cNvSpPr/>
            <p:nvPr/>
          </p:nvSpPr>
          <p:spPr>
            <a:xfrm>
              <a:off x="6187440" y="480060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9" name="Oval 198"/>
            <p:cNvSpPr/>
            <p:nvPr/>
          </p:nvSpPr>
          <p:spPr>
            <a:xfrm>
              <a:off x="6949440" y="480060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0" name="Oval 199"/>
            <p:cNvSpPr/>
            <p:nvPr/>
          </p:nvSpPr>
          <p:spPr>
            <a:xfrm>
              <a:off x="6187440" y="5425440"/>
              <a:ext cx="365760" cy="365760"/>
            </a:xfrm>
            <a:prstGeom prst="ellipse">
              <a:avLst/>
            </a:prstGeom>
            <a:solidFill>
              <a:schemeClr val="accent2"/>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1" name="Oval 200"/>
            <p:cNvSpPr/>
            <p:nvPr/>
          </p:nvSpPr>
          <p:spPr>
            <a:xfrm>
              <a:off x="6949440" y="5425440"/>
              <a:ext cx="365760" cy="365760"/>
            </a:xfrm>
            <a:prstGeom prst="ellipse">
              <a:avLst/>
            </a:prstGeom>
            <a:solidFill>
              <a:schemeClr val="tx2">
                <a:lumMod val="60000"/>
                <a:lumOff val="40000"/>
              </a:schemeClr>
            </a:solidFill>
            <a:ln cmpd="sng"/>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Tree>
    <p:extLst>
      <p:ext uri="{BB962C8B-B14F-4D97-AF65-F5344CB8AC3E}">
        <p14:creationId xmlns:p14="http://schemas.microsoft.com/office/powerpoint/2010/main" val="1409521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3-coloring a graph</a:t>
            </a:r>
          </a:p>
        </p:txBody>
      </p:sp>
      <p:sp>
        <p:nvSpPr>
          <p:cNvPr id="3" name="Content Placeholder 2"/>
          <p:cNvSpPr>
            <a:spLocks noGrp="1"/>
          </p:cNvSpPr>
          <p:nvPr>
            <p:ph idx="1"/>
          </p:nvPr>
        </p:nvSpPr>
        <p:spPr/>
        <p:txBody>
          <a:bodyPr/>
          <a:lstStyle/>
          <a:p>
            <a:r>
              <a:rPr lang="en-US" dirty="0"/>
              <a:t>2-coloring is easy: it's the same problem as whether or not a graph is bipartite</a:t>
            </a:r>
          </a:p>
          <a:p>
            <a:r>
              <a:rPr lang="en-US" dirty="0"/>
              <a:t>It turns out that seeing if a graph can be colored with only 3 colors is, in fact, </a:t>
            </a:r>
            <a:r>
              <a:rPr lang="en-US" b="1" dirty="0"/>
              <a:t>NP-complete</a:t>
            </a:r>
          </a:p>
          <a:p>
            <a:r>
              <a:rPr lang="en-US" dirty="0"/>
              <a:t>It's interesting (but difficult to prove) that any map where a country is contiguous can be colored with 4 colors</a:t>
            </a:r>
          </a:p>
        </p:txBody>
      </p:sp>
    </p:spTree>
    <p:extLst>
      <p:ext uri="{BB962C8B-B14F-4D97-AF65-F5344CB8AC3E}">
        <p14:creationId xmlns:p14="http://schemas.microsoft.com/office/powerpoint/2010/main" val="212658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3-coloring is NP-complete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b="1" dirty="0"/>
                  <a:t>Proof:</a:t>
                </a:r>
              </a:p>
              <a:p>
                <a:pPr lvl="1"/>
                <a:r>
                  <a:rPr lang="en-US" dirty="0"/>
                  <a:t>3-color is in NP.</a:t>
                </a:r>
              </a:p>
              <a:p>
                <a:pPr lvl="1"/>
                <a:r>
                  <a:rPr lang="en-US" dirty="0"/>
                  <a:t>We can reduce 3-SAT to 3-coloring.</a:t>
                </a:r>
              </a:p>
              <a:p>
                <a:pPr lvl="1"/>
                <a:r>
                  <a:rPr lang="en-US" dirty="0"/>
                  <a:t>Recall that 3-SAT has variables </a:t>
                </a:r>
                <a:r>
                  <a:rPr lang="en-US" b="1" i="1" dirty="0"/>
                  <a:t>x</a:t>
                </a:r>
                <a:r>
                  <a:rPr lang="en-US" baseline="-25000" dirty="0"/>
                  <a:t>1</a:t>
                </a:r>
                <a:r>
                  <a:rPr lang="en-US" dirty="0"/>
                  <a:t>, </a:t>
                </a:r>
                <a:r>
                  <a:rPr lang="en-US" b="1" i="1" dirty="0"/>
                  <a:t>x</a:t>
                </a:r>
                <a:r>
                  <a:rPr lang="en-US" baseline="-25000" dirty="0"/>
                  <a:t>2</a:t>
                </a:r>
                <a:r>
                  <a:rPr lang="en-US" dirty="0"/>
                  <a:t>,…, </a:t>
                </a:r>
                <a:r>
                  <a:rPr lang="en-US" b="1" i="1" dirty="0" err="1"/>
                  <a:t>x</a:t>
                </a:r>
                <a:r>
                  <a:rPr lang="en-US" b="1" i="1" baseline="-25000" dirty="0" err="1"/>
                  <a:t>n</a:t>
                </a:r>
                <a:r>
                  <a:rPr lang="en-US" dirty="0"/>
                  <a:t> and clauses </a:t>
                </a:r>
                <a:r>
                  <a:rPr lang="en-US" b="1" i="1" dirty="0"/>
                  <a:t>C</a:t>
                </a:r>
                <a:r>
                  <a:rPr lang="en-US" baseline="-25000" dirty="0"/>
                  <a:t>1</a:t>
                </a:r>
                <a:r>
                  <a:rPr lang="en-US" dirty="0"/>
                  <a:t>,</a:t>
                </a:r>
                <a:r>
                  <a:rPr lang="en-US" b="1" i="1" dirty="0"/>
                  <a:t>C</a:t>
                </a:r>
                <a:r>
                  <a:rPr lang="en-US" baseline="-25000" dirty="0"/>
                  <a:t>2</a:t>
                </a:r>
                <a:r>
                  <a:rPr lang="en-US" dirty="0"/>
                  <a:t>,…,</a:t>
                </a:r>
                <a:r>
                  <a:rPr lang="en-US" b="1" i="1" dirty="0"/>
                  <a:t>C</a:t>
                </a:r>
                <a:r>
                  <a:rPr lang="en-US" b="1" i="1" baseline="-25000" dirty="0"/>
                  <a:t>k</a:t>
                </a:r>
                <a:r>
                  <a:rPr lang="en-US" dirty="0"/>
                  <a:t>.</a:t>
                </a:r>
              </a:p>
              <a:p>
                <a:pPr lvl="1"/>
                <a:r>
                  <a:rPr lang="en-US" dirty="0"/>
                  <a:t>Create graph nodes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𝑖</m:t>
                        </m:r>
                      </m:sub>
                    </m:sSub>
                  </m:oMath>
                </a14:m>
                <a:r>
                  <a:rPr lang="en-US" dirty="0"/>
                  <a:t> and </a:t>
                </a:r>
                <a14:m>
                  <m:oMath xmlns:m="http://schemas.openxmlformats.org/officeDocument/2006/math">
                    <m:acc>
                      <m:accPr>
                        <m:chr m:val="̅"/>
                        <m:ctrlPr>
                          <a:rPr lang="en-US" i="1" smtClean="0">
                            <a:latin typeface="Cambria Math" panose="02040503050406030204" pitchFamily="18" charset="0"/>
                          </a:rPr>
                        </m:ctrlPr>
                      </m:accPr>
                      <m:e>
                        <m:sSub>
                          <m:sSubPr>
                            <m:ctrlPr>
                              <a:rPr lang="en-US"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𝑖</m:t>
                            </m:r>
                          </m:sub>
                        </m:sSub>
                      </m:e>
                    </m:acc>
                  </m:oMath>
                </a14:m>
                <a:r>
                  <a:rPr lang="en-US" dirty="0"/>
                  <a:t> for variable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m:t>
                        </m:r>
                      </m:sub>
                    </m:sSub>
                  </m:oMath>
                </a14:m>
                <a:r>
                  <a:rPr lang="en-US" dirty="0"/>
                  <a:t> and its negation </a:t>
                </a:r>
                <a14:m>
                  <m:oMath xmlns:m="http://schemas.openxmlformats.org/officeDocument/2006/math">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en-US" b="0" i="1" smtClean="0">
                                <a:latin typeface="Cambria Math" panose="02040503050406030204" pitchFamily="18" charset="0"/>
                              </a:rPr>
                              <m:t>𝑥</m:t>
                            </m:r>
                          </m:e>
                          <m:sub>
                            <m:r>
                              <a:rPr lang="en-US" i="1">
                                <a:latin typeface="Cambria Math" panose="02040503050406030204" pitchFamily="18" charset="0"/>
                              </a:rPr>
                              <m:t>𝑖</m:t>
                            </m:r>
                          </m:sub>
                        </m:sSub>
                      </m:e>
                    </m:acc>
                  </m:oMath>
                </a14:m>
                <a:r>
                  <a:rPr lang="en-US" dirty="0"/>
                  <a:t>.</a:t>
                </a:r>
              </a:p>
              <a:p>
                <a:pPr lvl="1"/>
                <a:r>
                  <a:rPr lang="en-US" dirty="0"/>
                  <a:t>We create three special nodes </a:t>
                </a:r>
                <a:r>
                  <a:rPr lang="en-US" b="1" i="1" dirty="0"/>
                  <a:t>T</a:t>
                </a:r>
                <a:r>
                  <a:rPr lang="en-US" dirty="0"/>
                  <a:t>, </a:t>
                </a:r>
                <a:r>
                  <a:rPr lang="en-US" b="1" i="1" dirty="0"/>
                  <a:t>F</a:t>
                </a:r>
                <a:r>
                  <a:rPr lang="en-US" dirty="0"/>
                  <a:t>, and </a:t>
                </a:r>
                <a:r>
                  <a:rPr lang="en-US" b="1" i="1" dirty="0"/>
                  <a:t>B</a:t>
                </a:r>
                <a:r>
                  <a:rPr lang="en-US" dirty="0"/>
                  <a:t> for true, false, and base.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r="-1037" b="-395"/>
                </a:stretch>
              </a:blipFill>
            </p:spPr>
            <p:txBody>
              <a:bodyPr/>
              <a:lstStyle/>
              <a:p>
                <a:r>
                  <a:rPr lang="en-US">
                    <a:noFill/>
                  </a:rPr>
                  <a:t> </a:t>
                </a:r>
              </a:p>
            </p:txBody>
          </p:sp>
        </mc:Fallback>
      </mc:AlternateContent>
    </p:spTree>
    <p:extLst>
      <p:ext uri="{BB962C8B-B14F-4D97-AF65-F5344CB8AC3E}">
        <p14:creationId xmlns:p14="http://schemas.microsoft.com/office/powerpoint/2010/main" val="171502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continued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Join every pair of nodes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𝑖</m:t>
                        </m:r>
                      </m:sub>
                    </m:sSub>
                  </m:oMath>
                </a14:m>
                <a:r>
                  <a:rPr lang="en-US" dirty="0"/>
                  <a:t> and </a:t>
                </a:r>
                <a14:m>
                  <m:oMath xmlns:m="http://schemas.openxmlformats.org/officeDocument/2006/math">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𝑖</m:t>
                            </m:r>
                          </m:sub>
                        </m:sSub>
                      </m:e>
                    </m:acc>
                  </m:oMath>
                </a14:m>
                <a:r>
                  <a:rPr lang="en-US" dirty="0"/>
                  <a:t> with an edge and join both to </a:t>
                </a:r>
                <a:r>
                  <a:rPr lang="en-US" b="1" i="1" dirty="0"/>
                  <a:t>B</a:t>
                </a:r>
                <a:r>
                  <a:rPr lang="en-US" dirty="0"/>
                  <a:t>, forming triangles.</a:t>
                </a:r>
              </a:p>
              <a:p>
                <a:r>
                  <a:rPr lang="en-US" dirty="0"/>
                  <a:t>Join </a:t>
                </a:r>
                <a:r>
                  <a:rPr lang="en-US" b="1" i="1" dirty="0"/>
                  <a:t>T</a:t>
                </a:r>
                <a:r>
                  <a:rPr lang="en-US" dirty="0"/>
                  <a:t>, </a:t>
                </a:r>
                <a:r>
                  <a:rPr lang="en-US" b="1" i="1" dirty="0"/>
                  <a:t>F</a:t>
                </a:r>
                <a:r>
                  <a:rPr lang="en-US" dirty="0"/>
                  <a:t>, and </a:t>
                </a:r>
                <a:r>
                  <a:rPr lang="en-US" b="1" i="1" dirty="0"/>
                  <a:t>B</a:t>
                </a:r>
                <a:r>
                  <a:rPr lang="en-US" dirty="0"/>
                  <a:t> with edges, forming another triangle.</a:t>
                </a:r>
              </a:p>
              <a:p>
                <a:r>
                  <a:rPr lang="en-US" dirty="0"/>
                  <a:t>Note  that in any 3-coloring of </a:t>
                </a:r>
                <a:r>
                  <a:rPr lang="en-US" b="1" i="1" dirty="0"/>
                  <a:t>G</a:t>
                </a:r>
                <a:r>
                  <a:rPr lang="en-US" dirty="0"/>
                  <a:t>, nodes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𝑖</m:t>
                        </m:r>
                      </m:sub>
                    </m:sSub>
                  </m:oMath>
                </a14:m>
                <a:r>
                  <a:rPr lang="en-US" dirty="0"/>
                  <a:t> and </a:t>
                </a:r>
                <a14:m>
                  <m:oMath xmlns:m="http://schemas.openxmlformats.org/officeDocument/2006/math">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𝑖</m:t>
                            </m:r>
                          </m:sub>
                        </m:sSub>
                      </m:e>
                    </m:acc>
                  </m:oMath>
                </a14:m>
                <a:r>
                  <a:rPr lang="en-US" dirty="0"/>
                  <a:t> must get different colors and must be different from </a:t>
                </a:r>
                <a:r>
                  <a:rPr lang="en-US" b="1" i="1" dirty="0"/>
                  <a:t>B</a:t>
                </a:r>
                <a:r>
                  <a:rPr lang="en-US" dirty="0"/>
                  <a:t>.</a:t>
                </a:r>
              </a:p>
              <a:p>
                <a:r>
                  <a:rPr lang="en-US" dirty="0"/>
                  <a:t>Also, </a:t>
                </a:r>
                <a:r>
                  <a:rPr lang="en-US" b="1" i="1" dirty="0"/>
                  <a:t>T</a:t>
                </a:r>
                <a:r>
                  <a:rPr lang="en-US" dirty="0"/>
                  <a:t>, </a:t>
                </a:r>
                <a:r>
                  <a:rPr lang="en-US" b="1" i="1" dirty="0"/>
                  <a:t>F</a:t>
                </a:r>
                <a:r>
                  <a:rPr lang="en-US" dirty="0"/>
                  <a:t>, and </a:t>
                </a:r>
                <a:r>
                  <a:rPr lang="en-US" b="1" i="1" dirty="0"/>
                  <a:t>B</a:t>
                </a:r>
                <a:r>
                  <a:rPr lang="en-US" dirty="0"/>
                  <a:t> must get all three colors in some permutation.</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527" b="-2240"/>
                </a:stretch>
              </a:blipFill>
            </p:spPr>
            <p:txBody>
              <a:bodyPr/>
              <a:lstStyle/>
              <a:p>
                <a:r>
                  <a:rPr lang="en-US">
                    <a:noFill/>
                  </a:rPr>
                  <a:t> </a:t>
                </a:r>
              </a:p>
            </p:txBody>
          </p:sp>
        </mc:Fallback>
      </mc:AlternateContent>
    </p:spTree>
    <p:extLst>
      <p:ext uri="{BB962C8B-B14F-4D97-AF65-F5344CB8AC3E}">
        <p14:creationId xmlns:p14="http://schemas.microsoft.com/office/powerpoint/2010/main" val="168885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continued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600" y="1775192"/>
                <a:ext cx="10972800" cy="2106246"/>
              </a:xfrm>
            </p:spPr>
            <p:txBody>
              <a:bodyPr>
                <a:normAutofit fontScale="85000" lnSpcReduction="10000"/>
              </a:bodyPr>
              <a:lstStyle/>
              <a:p>
                <a:r>
                  <a:rPr lang="en-US" dirty="0"/>
                  <a:t>Consider a clause like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1</m:t>
                        </m:r>
                      </m:sub>
                    </m:sSub>
                    <m:r>
                      <a:rPr lang="en-US" i="1">
                        <a:latin typeface="Cambria Math" panose="02040503050406030204" pitchFamily="18" charset="0"/>
                        <a:ea typeface="Cambria Math" panose="02040503050406030204" pitchFamily="18" charset="0"/>
                      </a:rPr>
                      <m:t>∨</m:t>
                    </m:r>
                    <m:acc>
                      <m:accPr>
                        <m:chr m:val="̅"/>
                        <m:ctrlPr>
                          <a:rPr lang="en-US" i="1">
                            <a:latin typeface="Cambria Math" panose="02040503050406030204" pitchFamily="18" charset="0"/>
                            <a:ea typeface="Cambria Math" panose="02040503050406030204" pitchFamily="18" charset="0"/>
                          </a:rPr>
                        </m:ctrlPr>
                      </m:accPr>
                      <m:e>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2</m:t>
                            </m:r>
                          </m:sub>
                        </m:sSub>
                      </m:e>
                    </m:acc>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𝑥</m:t>
                        </m:r>
                      </m:e>
                      <m:sub>
                        <m:r>
                          <a:rPr lang="en-US" i="1">
                            <a:latin typeface="Cambria Math" panose="02040503050406030204" pitchFamily="18" charset="0"/>
                            <a:ea typeface="Cambria Math" panose="02040503050406030204" pitchFamily="18" charset="0"/>
                          </a:rPr>
                          <m:t>3</m:t>
                        </m:r>
                      </m:sub>
                    </m:sSub>
                  </m:oMath>
                </a14:m>
                <a:endParaRPr lang="en-US" dirty="0"/>
              </a:p>
              <a:p>
                <a:r>
                  <a:rPr lang="en-US" dirty="0"/>
                  <a:t>We want this to mean, at least one of </a:t>
                </a:r>
                <a14:m>
                  <m:oMath xmlns:m="http://schemas.openxmlformats.org/officeDocument/2006/math">
                    <m:sSub>
                      <m:sSubPr>
                        <m:ctrlPr>
                          <a:rPr lang="en-US" i="1">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1</m:t>
                        </m:r>
                      </m:sub>
                    </m:sSub>
                  </m:oMath>
                </a14:m>
                <a:r>
                  <a:rPr lang="en-US" dirty="0"/>
                  <a:t>, </a:t>
                </a:r>
                <a14:m>
                  <m:oMath xmlns:m="http://schemas.openxmlformats.org/officeDocument/2006/math">
                    <m:acc>
                      <m:accPr>
                        <m:chr m:val="̅"/>
                        <m:ctrlPr>
                          <a:rPr lang="en-US" i="1">
                            <a:latin typeface="Cambria Math" panose="02040503050406030204" pitchFamily="18" charset="0"/>
                            <a:ea typeface="Cambria Math" panose="02040503050406030204" pitchFamily="18" charset="0"/>
                          </a:rPr>
                        </m:ctrlPr>
                      </m:accPr>
                      <m:e>
                        <m:sSub>
                          <m:sSubPr>
                            <m:ctrlPr>
                              <a:rPr lang="en-US" i="1">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𝑣</m:t>
                            </m:r>
                          </m:e>
                          <m:sub>
                            <m:r>
                              <a:rPr lang="en-US" i="1">
                                <a:latin typeface="Cambria Math" panose="02040503050406030204" pitchFamily="18" charset="0"/>
                                <a:ea typeface="Cambria Math" panose="02040503050406030204" pitchFamily="18" charset="0"/>
                              </a:rPr>
                              <m:t>2</m:t>
                            </m:r>
                          </m:sub>
                        </m:sSub>
                      </m:e>
                    </m:acc>
                  </m:oMath>
                </a14:m>
                <a:r>
                  <a:rPr lang="en-US" dirty="0"/>
                  <a:t>, and </a:t>
                </a:r>
                <a14:m>
                  <m:oMath xmlns:m="http://schemas.openxmlformats.org/officeDocument/2006/math">
                    <m:sSub>
                      <m:sSubPr>
                        <m:ctrlPr>
                          <a:rPr lang="en-US" i="1">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3</m:t>
                        </m:r>
                      </m:sub>
                    </m:sSub>
                  </m:oMath>
                </a14:m>
                <a:r>
                  <a:rPr lang="en-US" dirty="0"/>
                  <a:t> gets the same color as </a:t>
                </a:r>
                <a:r>
                  <a:rPr lang="en-US" b="1" i="1" dirty="0"/>
                  <a:t>T</a:t>
                </a:r>
              </a:p>
              <a:p>
                <a:r>
                  <a:rPr lang="en-US" dirty="0"/>
                  <a:t>For every clause, we attach a special six node subgraph that forces the top node to be none of the three colors unless one of the variables is true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600" y="1775192"/>
                <a:ext cx="10972800" cy="2106246"/>
              </a:xfrm>
              <a:blipFill>
                <a:blip r:embed="rId2"/>
                <a:stretch>
                  <a:fillRect t="-2312" b="-2023"/>
                </a:stretch>
              </a:blipFill>
            </p:spPr>
            <p:txBody>
              <a:bodyPr/>
              <a:lstStyle/>
              <a:p>
                <a:r>
                  <a:rPr lang="en-US">
                    <a:noFill/>
                  </a:rPr>
                  <a:t> </a:t>
                </a:r>
              </a:p>
            </p:txBody>
          </p:sp>
        </mc:Fallback>
      </mc:AlternateContent>
      <p:sp>
        <p:nvSpPr>
          <p:cNvPr id="4" name="Oval 3"/>
          <p:cNvSpPr/>
          <p:nvPr/>
        </p:nvSpPr>
        <p:spPr>
          <a:xfrm>
            <a:off x="5645935" y="3886200"/>
            <a:ext cx="434738" cy="434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472247" y="4320938"/>
            <a:ext cx="434738" cy="434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472247" y="5103465"/>
            <a:ext cx="434738" cy="434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645935" y="4750240"/>
            <a:ext cx="434738" cy="434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890268" y="4315503"/>
            <a:ext cx="434738" cy="434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7890268" y="5103465"/>
            <a:ext cx="434738" cy="434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0" name="Oval 9"/>
              <p:cNvSpPr/>
              <p:nvPr/>
            </p:nvSpPr>
            <p:spPr>
              <a:xfrm>
                <a:off x="6408270" y="5344249"/>
                <a:ext cx="434738" cy="43473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2</m:t>
                              </m:r>
                            </m:sub>
                          </m:sSub>
                        </m:e>
                      </m:acc>
                    </m:oMath>
                  </m:oMathPara>
                </a14:m>
                <a:endParaRPr lang="en-US" dirty="0"/>
              </a:p>
            </p:txBody>
          </p:sp>
        </mc:Choice>
        <mc:Fallback xmlns="">
          <p:sp>
            <p:nvSpPr>
              <p:cNvPr id="10" name="Oval 9"/>
              <p:cNvSpPr>
                <a:spLocks noRot="1" noChangeAspect="1" noMove="1" noResize="1" noEditPoints="1" noAdjustHandles="1" noChangeArrowheads="1" noChangeShapeType="1" noTextEdit="1"/>
              </p:cNvSpPr>
              <p:nvPr/>
            </p:nvSpPr>
            <p:spPr>
              <a:xfrm>
                <a:off x="6408270" y="5344249"/>
                <a:ext cx="434738" cy="434738"/>
              </a:xfrm>
              <a:prstGeom prst="ellipse">
                <a:avLst/>
              </a:prstGeom>
              <a:blipFill>
                <a:blip r:embed="rId3"/>
                <a:stretch>
                  <a:fillRect/>
                </a:stretch>
              </a:blipFill>
            </p:spPr>
            <p:txBody>
              <a:bodyPr/>
              <a:lstStyle/>
              <a:p>
                <a:r>
                  <a:rPr lang="en-US">
                    <a:noFill/>
                  </a:rPr>
                  <a:t> </a:t>
                </a:r>
              </a:p>
            </p:txBody>
          </p:sp>
        </mc:Fallback>
      </mc:AlternateContent>
      <p:sp>
        <p:nvSpPr>
          <p:cNvPr id="11" name="Oval 10"/>
          <p:cNvSpPr/>
          <p:nvPr/>
        </p:nvSpPr>
        <p:spPr>
          <a:xfrm>
            <a:off x="5645935" y="6042262"/>
            <a:ext cx="434738" cy="43473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i="1" dirty="0"/>
              <a:t>T</a:t>
            </a:r>
          </a:p>
        </p:txBody>
      </p:sp>
      <mc:AlternateContent xmlns:mc="http://schemas.openxmlformats.org/markup-compatibility/2006" xmlns:a14="http://schemas.microsoft.com/office/drawing/2010/main">
        <mc:Choice Requires="a14">
          <p:sp>
            <p:nvSpPr>
              <p:cNvPr id="12" name="Oval 11"/>
              <p:cNvSpPr/>
              <p:nvPr/>
            </p:nvSpPr>
            <p:spPr>
              <a:xfrm>
                <a:off x="2428877" y="6042262"/>
                <a:ext cx="434738" cy="43473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1</m:t>
                          </m:r>
                        </m:sub>
                      </m:sSub>
                    </m:oMath>
                  </m:oMathPara>
                </a14:m>
                <a:endParaRPr lang="en-US" dirty="0"/>
              </a:p>
            </p:txBody>
          </p:sp>
        </mc:Choice>
        <mc:Fallback xmlns="">
          <p:sp>
            <p:nvSpPr>
              <p:cNvPr id="12" name="Oval 11"/>
              <p:cNvSpPr>
                <a:spLocks noRot="1" noChangeAspect="1" noMove="1" noResize="1" noEditPoints="1" noAdjustHandles="1" noChangeArrowheads="1" noChangeShapeType="1" noTextEdit="1"/>
              </p:cNvSpPr>
              <p:nvPr/>
            </p:nvSpPr>
            <p:spPr>
              <a:xfrm>
                <a:off x="2428877" y="6042262"/>
                <a:ext cx="434738" cy="434738"/>
              </a:xfrm>
              <a:prstGeom prst="ellipse">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Oval 12"/>
              <p:cNvSpPr/>
              <p:nvPr/>
            </p:nvSpPr>
            <p:spPr>
              <a:xfrm>
                <a:off x="7890268" y="6042262"/>
                <a:ext cx="434738" cy="43473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3</m:t>
                          </m:r>
                        </m:sub>
                      </m:sSub>
                    </m:oMath>
                  </m:oMathPara>
                </a14:m>
                <a:endParaRPr lang="en-US" dirty="0"/>
              </a:p>
            </p:txBody>
          </p:sp>
        </mc:Choice>
        <mc:Fallback xmlns="">
          <p:sp>
            <p:nvSpPr>
              <p:cNvPr id="13" name="Oval 12"/>
              <p:cNvSpPr>
                <a:spLocks noRot="1" noChangeAspect="1" noMove="1" noResize="1" noEditPoints="1" noAdjustHandles="1" noChangeArrowheads="1" noChangeShapeType="1" noTextEdit="1"/>
              </p:cNvSpPr>
              <p:nvPr/>
            </p:nvSpPr>
            <p:spPr>
              <a:xfrm>
                <a:off x="7890268" y="6042262"/>
                <a:ext cx="434738" cy="434738"/>
              </a:xfrm>
              <a:prstGeom prst="ellipse">
                <a:avLst/>
              </a:prstGeom>
              <a:blipFill>
                <a:blip r:embed="rId5"/>
                <a:stretch>
                  <a:fillRect/>
                </a:stretch>
              </a:blipFill>
            </p:spPr>
            <p:txBody>
              <a:bodyPr/>
              <a:lstStyle/>
              <a:p>
                <a:r>
                  <a:rPr lang="en-US">
                    <a:noFill/>
                  </a:rPr>
                  <a:t> </a:t>
                </a:r>
              </a:p>
            </p:txBody>
          </p:sp>
        </mc:Fallback>
      </mc:AlternateContent>
      <p:sp>
        <p:nvSpPr>
          <p:cNvPr id="14" name="Oval 13"/>
          <p:cNvSpPr/>
          <p:nvPr/>
        </p:nvSpPr>
        <p:spPr>
          <a:xfrm>
            <a:off x="9699862" y="6042262"/>
            <a:ext cx="434738" cy="43473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i="1" dirty="0"/>
              <a:t>F</a:t>
            </a:r>
          </a:p>
        </p:txBody>
      </p:sp>
      <p:cxnSp>
        <p:nvCxnSpPr>
          <p:cNvPr id="17" name="Straight Connector 16"/>
          <p:cNvCxnSpPr>
            <a:stCxn id="12" idx="7"/>
            <a:endCxn id="6" idx="3"/>
          </p:cNvCxnSpPr>
          <p:nvPr/>
        </p:nvCxnSpPr>
        <p:spPr>
          <a:xfrm flipV="1">
            <a:off x="2799949" y="5474538"/>
            <a:ext cx="735964" cy="6313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6" idx="0"/>
            <a:endCxn id="5" idx="4"/>
          </p:cNvCxnSpPr>
          <p:nvPr/>
        </p:nvCxnSpPr>
        <p:spPr>
          <a:xfrm flipV="1">
            <a:off x="3689616" y="4755677"/>
            <a:ext cx="0" cy="3477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5" idx="6"/>
            <a:endCxn id="4" idx="2"/>
          </p:cNvCxnSpPr>
          <p:nvPr/>
        </p:nvCxnSpPr>
        <p:spPr>
          <a:xfrm flipV="1">
            <a:off x="3906985" y="4103569"/>
            <a:ext cx="1738950" cy="43473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1"/>
            <a:endCxn id="5" idx="5"/>
          </p:cNvCxnSpPr>
          <p:nvPr/>
        </p:nvCxnSpPr>
        <p:spPr>
          <a:xfrm flipH="1" flipV="1">
            <a:off x="3843319" y="4692010"/>
            <a:ext cx="1866282" cy="14139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6" idx="5"/>
            <a:endCxn id="11" idx="2"/>
          </p:cNvCxnSpPr>
          <p:nvPr/>
        </p:nvCxnSpPr>
        <p:spPr>
          <a:xfrm>
            <a:off x="3843319" y="5474537"/>
            <a:ext cx="1802616" cy="7850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1" idx="0"/>
            <a:endCxn id="7" idx="4"/>
          </p:cNvCxnSpPr>
          <p:nvPr/>
        </p:nvCxnSpPr>
        <p:spPr>
          <a:xfrm flipV="1">
            <a:off x="5863304" y="5184978"/>
            <a:ext cx="0" cy="8572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7" idx="0"/>
            <a:endCxn id="4" idx="4"/>
          </p:cNvCxnSpPr>
          <p:nvPr/>
        </p:nvCxnSpPr>
        <p:spPr>
          <a:xfrm flipV="1">
            <a:off x="5863304" y="4320938"/>
            <a:ext cx="0" cy="42930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0" idx="1"/>
            <a:endCxn id="7" idx="5"/>
          </p:cNvCxnSpPr>
          <p:nvPr/>
        </p:nvCxnSpPr>
        <p:spPr>
          <a:xfrm flipH="1" flipV="1">
            <a:off x="6017008" y="5121313"/>
            <a:ext cx="454929" cy="2866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1" idx="6"/>
            <a:endCxn id="9" idx="3"/>
          </p:cNvCxnSpPr>
          <p:nvPr/>
        </p:nvCxnSpPr>
        <p:spPr>
          <a:xfrm flipV="1">
            <a:off x="6080674" y="5474537"/>
            <a:ext cx="1873261" cy="7850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8" idx="4"/>
            <a:endCxn id="9" idx="0"/>
          </p:cNvCxnSpPr>
          <p:nvPr/>
        </p:nvCxnSpPr>
        <p:spPr>
          <a:xfrm>
            <a:off x="8107637" y="4750241"/>
            <a:ext cx="0" cy="3532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4" idx="6"/>
            <a:endCxn id="8" idx="2"/>
          </p:cNvCxnSpPr>
          <p:nvPr/>
        </p:nvCxnSpPr>
        <p:spPr>
          <a:xfrm>
            <a:off x="6080674" y="4103570"/>
            <a:ext cx="1809595" cy="4293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13" idx="0"/>
            <a:endCxn id="9" idx="4"/>
          </p:cNvCxnSpPr>
          <p:nvPr/>
        </p:nvCxnSpPr>
        <p:spPr>
          <a:xfrm flipV="1">
            <a:off x="8107637" y="5538204"/>
            <a:ext cx="0" cy="5040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14" idx="1"/>
            <a:endCxn id="8" idx="5"/>
          </p:cNvCxnSpPr>
          <p:nvPr/>
        </p:nvCxnSpPr>
        <p:spPr>
          <a:xfrm flipH="1" flipV="1">
            <a:off x="8261340" y="4686576"/>
            <a:ext cx="1502188" cy="14193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4117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continued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10000"/>
              </a:bodyPr>
              <a:lstStyle/>
              <a:p>
                <a:r>
                  <a:rPr lang="en-US" dirty="0"/>
                  <a:t>A 3-SAT instance is </a:t>
                </a:r>
                <a:r>
                  <a:rPr lang="en-US" dirty="0" err="1"/>
                  <a:t>satisfiable</a:t>
                </a:r>
                <a:r>
                  <a:rPr lang="en-US" dirty="0"/>
                  <a:t> if and only if </a:t>
                </a:r>
                <a:r>
                  <a:rPr lang="en-US" b="1" i="1" dirty="0"/>
                  <a:t>G</a:t>
                </a:r>
                <a:r>
                  <a:rPr lang="en-US" dirty="0"/>
                  <a:t> has a 3-coloring.</a:t>
                </a:r>
              </a:p>
              <a:p>
                <a:pPr lvl="1"/>
                <a:r>
                  <a:rPr lang="en-US" dirty="0"/>
                  <a:t>Suppose that the 3-SAT instance is </a:t>
                </a:r>
                <a:r>
                  <a:rPr lang="en-US" dirty="0" err="1"/>
                  <a:t>satisfiable</a:t>
                </a:r>
                <a:r>
                  <a:rPr lang="en-US" dirty="0"/>
                  <a:t>. Color </a:t>
                </a:r>
                <a:r>
                  <a:rPr lang="en-US" b="1" i="1" dirty="0"/>
                  <a:t>T</a:t>
                </a:r>
                <a:r>
                  <a:rPr lang="en-US" dirty="0"/>
                  <a:t>, </a:t>
                </a:r>
                <a:r>
                  <a:rPr lang="en-US" b="1" i="1" dirty="0"/>
                  <a:t>F</a:t>
                </a:r>
                <a:r>
                  <a:rPr lang="en-US" dirty="0"/>
                  <a:t>, and </a:t>
                </a:r>
                <a:r>
                  <a:rPr lang="en-US" b="1" i="1" dirty="0"/>
                  <a:t>B</a:t>
                </a:r>
                <a:r>
                  <a:rPr lang="en-US" dirty="0"/>
                  <a:t> arbitrarily with the three colors. For every </a:t>
                </a:r>
                <a:r>
                  <a:rPr lang="en-US" b="1" i="1" dirty="0" err="1"/>
                  <a:t>i</a:t>
                </a:r>
                <a:r>
                  <a:rPr lang="en-US" dirty="0"/>
                  <a:t>, color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𝑖</m:t>
                        </m:r>
                      </m:sub>
                    </m:sSub>
                  </m:oMath>
                </a14:m>
                <a:r>
                  <a:rPr lang="en-US" dirty="0"/>
                  <a:t> the </a:t>
                </a:r>
                <a:r>
                  <a:rPr lang="en-US" b="1" i="1" dirty="0"/>
                  <a:t>T</a:t>
                </a:r>
                <a:r>
                  <a:rPr lang="en-US" dirty="0"/>
                  <a:t> color if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m:t>
                        </m:r>
                      </m:sub>
                    </m:sSub>
                  </m:oMath>
                </a14:m>
                <a:r>
                  <a:rPr lang="en-US" dirty="0"/>
                  <a:t> is true and the </a:t>
                </a:r>
                <a:r>
                  <a:rPr lang="en-US" b="1" i="1" dirty="0"/>
                  <a:t>F</a:t>
                </a:r>
                <a:r>
                  <a:rPr lang="en-US" dirty="0"/>
                  <a:t> color if </a:t>
                </a:r>
                <a14:m>
                  <m:oMath xmlns:m="http://schemas.openxmlformats.org/officeDocument/2006/math">
                    <m:acc>
                      <m:accPr>
                        <m:chr m:val="̅"/>
                        <m:ctrlPr>
                          <a:rPr lang="en-US" i="1" smtClean="0">
                            <a:latin typeface="Cambria Math" panose="02040503050406030204" pitchFamily="18" charset="0"/>
                          </a:rPr>
                        </m:ctrlPr>
                      </m:accPr>
                      <m:e>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m:t>
                            </m:r>
                          </m:sub>
                        </m:sSub>
                      </m:e>
                    </m:acc>
                  </m:oMath>
                </a14:m>
                <a:r>
                  <a:rPr lang="en-US" dirty="0"/>
                  <a:t> is true.  Color </a:t>
                </a:r>
                <a14:m>
                  <m:oMath xmlns:m="http://schemas.openxmlformats.org/officeDocument/2006/math">
                    <m:acc>
                      <m:accPr>
                        <m:chr m:val="̅"/>
                        <m:ctrlPr>
                          <a:rPr lang="en-US" i="1">
                            <a:latin typeface="Cambria Math" panose="02040503050406030204" pitchFamily="18" charset="0"/>
                          </a:rPr>
                        </m:ctrlPr>
                      </m:accPr>
                      <m:e>
                        <m:sSub>
                          <m:sSubPr>
                            <m:ctrlPr>
                              <a:rPr lang="en-US" i="1" smtClean="0">
                                <a:latin typeface="Cambria Math" panose="02040503050406030204" pitchFamily="18" charset="0"/>
                              </a:rPr>
                            </m:ctrlPr>
                          </m:sSubPr>
                          <m:e>
                            <m:r>
                              <a:rPr lang="en-US" b="0" i="1" smtClean="0">
                                <a:latin typeface="Cambria Math" panose="02040503050406030204" pitchFamily="18" charset="0"/>
                              </a:rPr>
                              <m:t>𝑣</m:t>
                            </m:r>
                          </m:e>
                          <m:sub>
                            <m:r>
                              <a:rPr lang="en-US" i="1">
                                <a:latin typeface="Cambria Math" panose="02040503050406030204" pitchFamily="18" charset="0"/>
                              </a:rPr>
                              <m:t>𝑖</m:t>
                            </m:r>
                          </m:sub>
                        </m:sSub>
                      </m:e>
                    </m:acc>
                  </m:oMath>
                </a14:m>
                <a:r>
                  <a:rPr lang="en-US" dirty="0"/>
                  <a:t> the only available color.  Since at least one term in each clause is true, we can color the six-node clause graph.</a:t>
                </a:r>
              </a:p>
              <a:p>
                <a:pPr lvl="1"/>
                <a:r>
                  <a:rPr lang="en-US" dirty="0"/>
                  <a:t>Suppose that the graph has a 3-coloring. Each node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𝑖</m:t>
                        </m:r>
                      </m:sub>
                    </m:sSub>
                  </m:oMath>
                </a14:m>
                <a:r>
                  <a:rPr lang="en-US" dirty="0"/>
                  <a:t> is assigned either the </a:t>
                </a:r>
                <a:r>
                  <a:rPr lang="en-US" b="1" i="1" dirty="0"/>
                  <a:t>T</a:t>
                </a:r>
                <a:r>
                  <a:rPr lang="en-US" dirty="0"/>
                  <a:t> color or the </a:t>
                </a:r>
                <a:r>
                  <a:rPr lang="en-US" b="1" i="1" dirty="0"/>
                  <a:t>F</a:t>
                </a:r>
                <a:r>
                  <a:rPr lang="en-US" dirty="0"/>
                  <a:t> color. Set the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m:t>
                        </m:r>
                      </m:sub>
                    </m:sSub>
                  </m:oMath>
                </a14:m>
                <a:r>
                  <a:rPr lang="en-US" dirty="0"/>
                  <a:t> variable accordingly.  It must be the case that at least one term in each clause has the value 1.  Otherwise, all of the corresponding nodes in the clause subgraph will have the </a:t>
                </a:r>
                <a:r>
                  <a:rPr lang="en-US" b="1" i="1" dirty="0"/>
                  <a:t>F</a:t>
                </a:r>
                <a:r>
                  <a:rPr lang="en-US" dirty="0"/>
                  <a:t> color, which precludes a 3-coloring.</a:t>
                </a:r>
              </a:p>
              <a:p>
                <a:pPr marL="118872" indent="0">
                  <a:buNone/>
                </a:pPr>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56" t="-1581" r="-1278"/>
                </a:stretch>
              </a:blipFill>
            </p:spPr>
            <p:txBody>
              <a:bodyPr/>
              <a:lstStyle/>
              <a:p>
                <a:r>
                  <a:rPr lang="en-US">
                    <a:noFill/>
                  </a:rPr>
                  <a:t> </a:t>
                </a:r>
              </a:p>
            </p:txBody>
          </p:sp>
        </mc:Fallback>
      </mc:AlternateContent>
    </p:spTree>
    <p:extLst>
      <p:ext uri="{BB962C8B-B14F-4D97-AF65-F5344CB8AC3E}">
        <p14:creationId xmlns:p14="http://schemas.microsoft.com/office/powerpoint/2010/main" val="1837323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k</a:t>
            </a:r>
            <a:r>
              <a:rPr lang="en-US" dirty="0"/>
              <a:t>-coloring is NP-complete</a:t>
            </a:r>
          </a:p>
        </p:txBody>
      </p:sp>
      <p:sp>
        <p:nvSpPr>
          <p:cNvPr id="3" name="Content Placeholder 2"/>
          <p:cNvSpPr>
            <a:spLocks noGrp="1"/>
          </p:cNvSpPr>
          <p:nvPr>
            <p:ph idx="1"/>
          </p:nvPr>
        </p:nvSpPr>
        <p:spPr/>
        <p:txBody>
          <a:bodyPr/>
          <a:lstStyle/>
          <a:p>
            <a:r>
              <a:rPr lang="en-US" dirty="0"/>
              <a:t>It's an easy reduction from 3-coloring to </a:t>
            </a:r>
            <a:r>
              <a:rPr lang="en-US" b="1" i="1" dirty="0"/>
              <a:t>k</a:t>
            </a:r>
            <a:r>
              <a:rPr lang="en-US" dirty="0"/>
              <a:t>-coloring.</a:t>
            </a:r>
          </a:p>
          <a:p>
            <a:r>
              <a:rPr lang="en-US" dirty="0"/>
              <a:t>Just take a graph and add </a:t>
            </a:r>
            <a:r>
              <a:rPr lang="en-US" b="1" i="1" dirty="0"/>
              <a:t>k</a:t>
            </a:r>
            <a:r>
              <a:rPr lang="en-US" dirty="0"/>
              <a:t> – 3 nodes.</a:t>
            </a:r>
          </a:p>
          <a:p>
            <a:r>
              <a:rPr lang="en-US" dirty="0"/>
              <a:t>Connect them to </a:t>
            </a:r>
            <a:r>
              <a:rPr lang="en-US" b="1" dirty="0"/>
              <a:t>all</a:t>
            </a:r>
            <a:r>
              <a:rPr lang="en-US" dirty="0"/>
              <a:t> other nodes (including each other).</a:t>
            </a:r>
          </a:p>
          <a:p>
            <a:r>
              <a:rPr lang="en-US" dirty="0"/>
              <a:t>The graph will be </a:t>
            </a:r>
            <a:r>
              <a:rPr lang="en-US" b="1" i="1" dirty="0"/>
              <a:t>k</a:t>
            </a:r>
            <a:r>
              <a:rPr lang="en-US" dirty="0"/>
              <a:t>-colorable if and only if the original graph was 3-colorable.</a:t>
            </a:r>
          </a:p>
        </p:txBody>
      </p:sp>
    </p:spTree>
    <p:extLst>
      <p:ext uri="{BB962C8B-B14F-4D97-AF65-F5344CB8AC3E}">
        <p14:creationId xmlns:p14="http://schemas.microsoft.com/office/powerpoint/2010/main" val="3454886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Subset sum is NP-complete</a:t>
            </a:r>
          </a:p>
        </p:txBody>
      </p:sp>
      <p:sp>
        <p:nvSpPr>
          <p:cNvPr id="3" name="Content Placeholder 2"/>
          <p:cNvSpPr>
            <a:spLocks noGrp="1"/>
          </p:cNvSpPr>
          <p:nvPr>
            <p:ph idx="1"/>
          </p:nvPr>
        </p:nvSpPr>
        <p:spPr/>
        <p:txBody>
          <a:bodyPr/>
          <a:lstStyle/>
          <a:p>
            <a:r>
              <a:rPr lang="en-US" dirty="0"/>
              <a:t>Given natural numbers </a:t>
            </a:r>
            <a:r>
              <a:rPr lang="en-US" b="1" i="1" dirty="0"/>
              <a:t>w</a:t>
            </a:r>
            <a:r>
              <a:rPr lang="en-US" baseline="-25000" dirty="0"/>
              <a:t>1</a:t>
            </a:r>
            <a:r>
              <a:rPr lang="en-US" dirty="0"/>
              <a:t>,</a:t>
            </a:r>
            <a:r>
              <a:rPr lang="en-US" b="1" i="1" dirty="0"/>
              <a:t>w</a:t>
            </a:r>
            <a:r>
              <a:rPr lang="en-US" baseline="-25000" dirty="0"/>
              <a:t>2</a:t>
            </a:r>
            <a:r>
              <a:rPr lang="en-US" dirty="0"/>
              <a:t>,…,</a:t>
            </a:r>
            <a:r>
              <a:rPr lang="en-US" b="1" i="1" dirty="0" err="1"/>
              <a:t>w</a:t>
            </a:r>
            <a:r>
              <a:rPr lang="en-US" b="1" i="1" baseline="-25000" dirty="0" err="1"/>
              <a:t>n</a:t>
            </a:r>
            <a:r>
              <a:rPr lang="en-US" dirty="0"/>
              <a:t> and a target </a:t>
            </a:r>
            <a:r>
              <a:rPr lang="en-US" b="1" i="1" dirty="0"/>
              <a:t>W</a:t>
            </a:r>
            <a:r>
              <a:rPr lang="en-US" dirty="0"/>
              <a:t>, can you find a subset of your numbers that adds up to exactly </a:t>
            </a:r>
            <a:r>
              <a:rPr lang="en-US" b="1" i="1" dirty="0"/>
              <a:t>W</a:t>
            </a:r>
            <a:r>
              <a:rPr lang="en-US" dirty="0"/>
              <a:t>?</a:t>
            </a:r>
          </a:p>
          <a:p>
            <a:r>
              <a:rPr lang="en-US" dirty="0"/>
              <a:t>We're not going to do the reduction, but we could.</a:t>
            </a:r>
          </a:p>
        </p:txBody>
      </p:sp>
    </p:spTree>
    <p:extLst>
      <p:ext uri="{BB962C8B-B14F-4D97-AF65-F5344CB8AC3E}">
        <p14:creationId xmlns:p14="http://schemas.microsoft.com/office/powerpoint/2010/main" val="2479126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Scheduling with release times and deadlines</a:t>
            </a:r>
          </a:p>
        </p:txBody>
      </p:sp>
      <p:sp>
        <p:nvSpPr>
          <p:cNvPr id="3" name="Content Placeholder 2"/>
          <p:cNvSpPr>
            <a:spLocks noGrp="1"/>
          </p:cNvSpPr>
          <p:nvPr>
            <p:ph idx="1"/>
          </p:nvPr>
        </p:nvSpPr>
        <p:spPr/>
        <p:txBody>
          <a:bodyPr>
            <a:normAutofit/>
          </a:bodyPr>
          <a:lstStyle/>
          <a:p>
            <a:r>
              <a:rPr lang="en-US" dirty="0"/>
              <a:t>Consider </a:t>
            </a:r>
            <a:r>
              <a:rPr lang="en-US" b="1" i="1" dirty="0"/>
              <a:t>n</a:t>
            </a:r>
            <a:r>
              <a:rPr lang="en-US" dirty="0"/>
              <a:t> jobs that we want to run on a machine.</a:t>
            </a:r>
          </a:p>
          <a:p>
            <a:r>
              <a:rPr lang="en-US" dirty="0"/>
              <a:t>Each job </a:t>
            </a:r>
            <a:r>
              <a:rPr lang="en-US" b="1" i="1" dirty="0" err="1"/>
              <a:t>i</a:t>
            </a:r>
            <a:r>
              <a:rPr lang="en-US" dirty="0"/>
              <a:t> has:</a:t>
            </a:r>
          </a:p>
          <a:p>
            <a:pPr lvl="1"/>
            <a:r>
              <a:rPr lang="en-US" dirty="0"/>
              <a:t>A release time </a:t>
            </a:r>
            <a:r>
              <a:rPr lang="en-US" b="1" i="1" dirty="0" err="1"/>
              <a:t>r</a:t>
            </a:r>
            <a:r>
              <a:rPr lang="en-US" b="1" i="1" baseline="-25000" dirty="0" err="1"/>
              <a:t>i</a:t>
            </a:r>
            <a:r>
              <a:rPr lang="en-US" dirty="0"/>
              <a:t> which is the earliest it could start</a:t>
            </a:r>
          </a:p>
          <a:p>
            <a:pPr lvl="1"/>
            <a:r>
              <a:rPr lang="en-US" dirty="0"/>
              <a:t>A deadline </a:t>
            </a:r>
            <a:r>
              <a:rPr lang="en-US" b="1" i="1" dirty="0"/>
              <a:t>d</a:t>
            </a:r>
            <a:r>
              <a:rPr lang="en-US" b="1" i="1" baseline="-25000" dirty="0"/>
              <a:t>i</a:t>
            </a:r>
            <a:r>
              <a:rPr lang="en-US" dirty="0"/>
              <a:t> which is when it must be finished by</a:t>
            </a:r>
          </a:p>
          <a:p>
            <a:pPr lvl="1"/>
            <a:r>
              <a:rPr lang="en-US" dirty="0"/>
              <a:t>A time </a:t>
            </a:r>
            <a:r>
              <a:rPr lang="en-US" b="1" i="1" dirty="0" err="1"/>
              <a:t>t</a:t>
            </a:r>
            <a:r>
              <a:rPr lang="en-US" b="1" i="1" baseline="-25000" dirty="0" err="1"/>
              <a:t>i</a:t>
            </a:r>
            <a:r>
              <a:rPr lang="en-US" dirty="0"/>
              <a:t> which is the total amount of time it takes to do</a:t>
            </a:r>
          </a:p>
          <a:p>
            <a:r>
              <a:rPr lang="en-US" dirty="0"/>
              <a:t>Can we schedule all jobs so that they start at or after their release times and end at or before their deadlines?</a:t>
            </a:r>
          </a:p>
        </p:txBody>
      </p:sp>
    </p:spTree>
    <p:extLst>
      <p:ext uri="{BB962C8B-B14F-4D97-AF65-F5344CB8AC3E}">
        <p14:creationId xmlns:p14="http://schemas.microsoft.com/office/powerpoint/2010/main" val="3218032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Scheduling with release times and deadlines is NP-complete</a:t>
            </a:r>
          </a:p>
        </p:txBody>
      </p:sp>
      <p:sp>
        <p:nvSpPr>
          <p:cNvPr id="3" name="Content Placeholder 2"/>
          <p:cNvSpPr>
            <a:spLocks noGrp="1"/>
          </p:cNvSpPr>
          <p:nvPr>
            <p:ph idx="1"/>
          </p:nvPr>
        </p:nvSpPr>
        <p:spPr>
          <a:xfrm>
            <a:off x="609600" y="1775192"/>
            <a:ext cx="10972800" cy="3787409"/>
          </a:xfrm>
        </p:spPr>
        <p:txBody>
          <a:bodyPr>
            <a:normAutofit fontScale="77500" lnSpcReduction="20000"/>
          </a:bodyPr>
          <a:lstStyle/>
          <a:p>
            <a:r>
              <a:rPr lang="en-US" dirty="0"/>
              <a:t>We can do a reduction from subset sum to scheduling with release times and deadlines.</a:t>
            </a:r>
          </a:p>
          <a:p>
            <a:r>
              <a:rPr lang="en-US" dirty="0"/>
              <a:t>Let </a:t>
            </a:r>
            <a:r>
              <a:rPr lang="en-US" b="1" i="1" dirty="0"/>
              <a:t>S</a:t>
            </a:r>
            <a:r>
              <a:rPr lang="en-US" dirty="0"/>
              <a:t> be the sum of </a:t>
            </a:r>
            <a:r>
              <a:rPr lang="en-US" b="1" dirty="0"/>
              <a:t>all</a:t>
            </a:r>
            <a:r>
              <a:rPr lang="en-US" dirty="0"/>
              <a:t> the weights.</a:t>
            </a:r>
          </a:p>
          <a:p>
            <a:r>
              <a:rPr lang="en-US" dirty="0"/>
              <a:t>For jobs 1, 2,…</a:t>
            </a:r>
            <a:r>
              <a:rPr lang="en-US" b="1" i="1" dirty="0"/>
              <a:t>n</a:t>
            </a:r>
            <a:r>
              <a:rPr lang="en-US" dirty="0"/>
              <a:t>, we let them all have a release time of 0, a deadline of </a:t>
            </a:r>
            <a:r>
              <a:rPr lang="en-US" b="1" i="1" dirty="0"/>
              <a:t>S</a:t>
            </a:r>
            <a:r>
              <a:rPr lang="en-US" dirty="0"/>
              <a:t> + 1, and a duration of </a:t>
            </a:r>
            <a:r>
              <a:rPr lang="en-US" b="1" i="1" dirty="0" err="1"/>
              <a:t>w</a:t>
            </a:r>
            <a:r>
              <a:rPr lang="en-US" b="1" i="1" baseline="-25000" dirty="0" err="1"/>
              <a:t>i</a:t>
            </a:r>
            <a:r>
              <a:rPr lang="en-US" dirty="0"/>
              <a:t>.</a:t>
            </a:r>
          </a:p>
          <a:p>
            <a:pPr lvl="1"/>
            <a:r>
              <a:rPr lang="en-US" dirty="0"/>
              <a:t>All jobs can finish, scheduled in any order!</a:t>
            </a:r>
          </a:p>
          <a:p>
            <a:r>
              <a:rPr lang="en-US" dirty="0"/>
              <a:t>We add one more job with a release time of </a:t>
            </a:r>
            <a:r>
              <a:rPr lang="en-US" b="1" i="1" dirty="0"/>
              <a:t>W</a:t>
            </a:r>
            <a:r>
              <a:rPr lang="en-US" dirty="0"/>
              <a:t>, a deadline of </a:t>
            </a:r>
            <a:r>
              <a:rPr lang="en-US" b="1" i="1" dirty="0"/>
              <a:t>W</a:t>
            </a:r>
            <a:r>
              <a:rPr lang="en-US" dirty="0"/>
              <a:t> + 1, and a duration of 1.</a:t>
            </a:r>
          </a:p>
          <a:p>
            <a:r>
              <a:rPr lang="en-US" dirty="0"/>
              <a:t>To make everything fit, we have to schedule a subset of the jobs before </a:t>
            </a:r>
            <a:r>
              <a:rPr lang="en-US" b="1" i="1" dirty="0"/>
              <a:t>W</a:t>
            </a:r>
            <a:r>
              <a:rPr lang="en-US" dirty="0"/>
              <a:t>, filling it exactly, and exactly filling </a:t>
            </a:r>
            <a:r>
              <a:rPr lang="en-US" b="1" i="1" dirty="0"/>
              <a:t>S</a:t>
            </a:r>
            <a:r>
              <a:rPr lang="en-US" dirty="0"/>
              <a:t> – </a:t>
            </a:r>
            <a:r>
              <a:rPr lang="en-US" b="1" i="1" dirty="0"/>
              <a:t>W</a:t>
            </a:r>
            <a:r>
              <a:rPr lang="en-US" dirty="0"/>
              <a:t>, with the extra job running from </a:t>
            </a:r>
            <a:r>
              <a:rPr lang="en-US" b="1" i="1" dirty="0"/>
              <a:t>W</a:t>
            </a:r>
            <a:r>
              <a:rPr lang="en-US" dirty="0"/>
              <a:t> to </a:t>
            </a:r>
            <a:r>
              <a:rPr lang="en-US" b="1" i="1" dirty="0"/>
              <a:t>W</a:t>
            </a:r>
            <a:r>
              <a:rPr lang="en-US" dirty="0"/>
              <a:t> + 1.</a:t>
            </a:r>
          </a:p>
          <a:p>
            <a:endParaRPr lang="en-US" dirty="0"/>
          </a:p>
        </p:txBody>
      </p:sp>
      <p:grpSp>
        <p:nvGrpSpPr>
          <p:cNvPr id="7" name="Group 6"/>
          <p:cNvGrpSpPr/>
          <p:nvPr/>
        </p:nvGrpSpPr>
        <p:grpSpPr>
          <a:xfrm>
            <a:off x="609600" y="5562600"/>
            <a:ext cx="10972800" cy="685800"/>
            <a:chOff x="1066800" y="5791200"/>
            <a:chExt cx="7543800" cy="685800"/>
          </a:xfrm>
        </p:grpSpPr>
        <p:sp>
          <p:nvSpPr>
            <p:cNvPr id="4" name="Rectangle 3"/>
            <p:cNvSpPr/>
            <p:nvPr/>
          </p:nvSpPr>
          <p:spPr>
            <a:xfrm>
              <a:off x="1066800" y="5791200"/>
              <a:ext cx="2819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a:t>W</a:t>
              </a:r>
            </a:p>
          </p:txBody>
        </p:sp>
        <p:sp>
          <p:nvSpPr>
            <p:cNvPr id="5" name="Rectangle 4"/>
            <p:cNvSpPr/>
            <p:nvPr/>
          </p:nvSpPr>
          <p:spPr>
            <a:xfrm>
              <a:off x="4648200" y="5791200"/>
              <a:ext cx="39624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200" b="1" i="1" dirty="0"/>
                <a:t>S - W</a:t>
              </a:r>
            </a:p>
          </p:txBody>
        </p:sp>
        <p:sp>
          <p:nvSpPr>
            <p:cNvPr id="6" name="Rectangle 5"/>
            <p:cNvSpPr/>
            <p:nvPr/>
          </p:nvSpPr>
          <p:spPr>
            <a:xfrm>
              <a:off x="3886200" y="5791200"/>
              <a:ext cx="762000" cy="685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a:t>1</a:t>
              </a:r>
            </a:p>
          </p:txBody>
        </p:sp>
      </p:grpSp>
    </p:spTree>
    <p:extLst>
      <p:ext uri="{BB962C8B-B14F-4D97-AF65-F5344CB8AC3E}">
        <p14:creationId xmlns:p14="http://schemas.microsoft.com/office/powerpoint/2010/main" val="119051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Co-NP</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722026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Asymmetric certification</a:t>
            </a:r>
          </a:p>
        </p:txBody>
      </p:sp>
      <p:sp>
        <p:nvSpPr>
          <p:cNvPr id="3" name="Content Placeholder 2"/>
          <p:cNvSpPr>
            <a:spLocks noGrp="1"/>
          </p:cNvSpPr>
          <p:nvPr>
            <p:ph idx="1"/>
          </p:nvPr>
        </p:nvSpPr>
        <p:spPr/>
        <p:txBody>
          <a:bodyPr/>
          <a:lstStyle/>
          <a:p>
            <a:r>
              <a:rPr lang="en-US" dirty="0"/>
              <a:t>Efficient certification is </a:t>
            </a:r>
            <a:r>
              <a:rPr lang="en-US" b="1" dirty="0"/>
              <a:t>asymmetric</a:t>
            </a:r>
          </a:p>
          <a:p>
            <a:r>
              <a:rPr lang="en-US" dirty="0"/>
              <a:t>A problem is in NP if and only if there is a certificate that can be checked in polynomial time for a "yes" answer</a:t>
            </a:r>
          </a:p>
          <a:p>
            <a:r>
              <a:rPr lang="en-US" dirty="0"/>
              <a:t>If the answer is "no," there's no requirement for a certificate</a:t>
            </a:r>
          </a:p>
          <a:p>
            <a:r>
              <a:rPr lang="en-US" dirty="0"/>
              <a:t>How would you give a short certificate that there's </a:t>
            </a:r>
            <a:r>
              <a:rPr lang="en-US" b="1" dirty="0"/>
              <a:t>no</a:t>
            </a:r>
            <a:r>
              <a:rPr lang="en-US" dirty="0"/>
              <a:t> satisfying assignment for 3-SAT?</a:t>
            </a:r>
          </a:p>
        </p:txBody>
      </p:sp>
    </p:spTree>
    <p:extLst>
      <p:ext uri="{BB962C8B-B14F-4D97-AF65-F5344CB8AC3E}">
        <p14:creationId xmlns:p14="http://schemas.microsoft.com/office/powerpoint/2010/main" val="185611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Co-NP</a:t>
            </a:r>
          </a:p>
        </p:txBody>
      </p:sp>
      <p:sp>
        <p:nvSpPr>
          <p:cNvPr id="3" name="Content Placeholder 2"/>
          <p:cNvSpPr>
            <a:spLocks noGrp="1"/>
          </p:cNvSpPr>
          <p:nvPr>
            <p:ph idx="1"/>
          </p:nvPr>
        </p:nvSpPr>
        <p:spPr/>
        <p:txBody>
          <a:bodyPr/>
          <a:lstStyle/>
          <a:p>
            <a:r>
              <a:rPr lang="en-US" dirty="0"/>
              <a:t>But there is an alternative definition</a:t>
            </a:r>
          </a:p>
          <a:p>
            <a:r>
              <a:rPr lang="en-US" dirty="0"/>
              <a:t>Co-NP is the set of all problems for which there is a polynomial-size certificate if the answer is "no"</a:t>
            </a:r>
          </a:p>
          <a:p>
            <a:r>
              <a:rPr lang="en-US" dirty="0"/>
              <a:t>Both Co-NP and NP problems can certainly be solved with exponential work</a:t>
            </a:r>
          </a:p>
          <a:p>
            <a:r>
              <a:rPr lang="en-US" dirty="0"/>
              <a:t>Is Co-NP = NP?</a:t>
            </a:r>
          </a:p>
          <a:p>
            <a:r>
              <a:rPr lang="en-US" dirty="0"/>
              <a:t>No one knows!</a:t>
            </a:r>
          </a:p>
        </p:txBody>
      </p:sp>
    </p:spTree>
    <p:extLst>
      <p:ext uri="{BB962C8B-B14F-4D97-AF65-F5344CB8AC3E}">
        <p14:creationId xmlns:p14="http://schemas.microsoft.com/office/powerpoint/2010/main" val="3980661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if NP ≠ Co-NP?</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US" dirty="0"/>
                  <a:t>Then we would know that </a:t>
                </a:r>
                <a:r>
                  <a:rPr lang="en-US" b="1" dirty="0"/>
                  <a:t>P</a:t>
                </a:r>
                <a:r>
                  <a:rPr lang="en-US" dirty="0"/>
                  <a:t> ≠ </a:t>
                </a:r>
                <a:r>
                  <a:rPr lang="en-US" b="1" dirty="0"/>
                  <a:t>NP</a:t>
                </a:r>
              </a:p>
              <a:p>
                <a:r>
                  <a:rPr lang="en-US" b="1" dirty="0"/>
                  <a:t>Proof:</a:t>
                </a:r>
              </a:p>
              <a:p>
                <a:pPr lvl="1"/>
                <a:r>
                  <a:rPr lang="en-US" dirty="0"/>
                  <a:t>Consider the contrapositive: (</a:t>
                </a:r>
                <a:r>
                  <a:rPr lang="en-US" b="1" dirty="0"/>
                  <a:t>P</a:t>
                </a:r>
                <a:r>
                  <a:rPr lang="en-US" dirty="0"/>
                  <a:t> = </a:t>
                </a:r>
                <a:r>
                  <a:rPr lang="en-US" b="1" dirty="0"/>
                  <a:t>NP</a:t>
                </a:r>
                <a:r>
                  <a:rPr lang="en-US"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t> (</a:t>
                </a:r>
                <a:r>
                  <a:rPr lang="en-US" b="1" dirty="0"/>
                  <a:t>NP</a:t>
                </a:r>
                <a:r>
                  <a:rPr lang="en-US" dirty="0"/>
                  <a:t> = </a:t>
                </a:r>
                <a:r>
                  <a:rPr lang="en-US" b="1" dirty="0"/>
                  <a:t>Co-NP</a:t>
                </a:r>
                <a:r>
                  <a:rPr lang="en-US" dirty="0"/>
                  <a:t>).</a:t>
                </a:r>
              </a:p>
              <a:p>
                <a:pPr lvl="1"/>
                <a:r>
                  <a:rPr lang="en-US" b="1" dirty="0"/>
                  <a:t>P</a:t>
                </a:r>
                <a:r>
                  <a:rPr lang="en-US" dirty="0"/>
                  <a:t> is closed under complementation.  That means that the negated problem (all the strings that would give a "no") is also in </a:t>
                </a:r>
                <a:r>
                  <a:rPr lang="en-US" b="1" dirty="0"/>
                  <a:t>P</a:t>
                </a:r>
                <a:r>
                  <a:rPr lang="en-US" dirty="0"/>
                  <a:t>.</a:t>
                </a:r>
              </a:p>
              <a:p>
                <a:pPr lvl="1"/>
                <a14:m>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1" i="0" smtClean="0">
                        <a:latin typeface="Cambria Math" panose="02040503050406030204" pitchFamily="18" charset="0"/>
                        <a:ea typeface="Cambria Math" panose="02040503050406030204" pitchFamily="18" charset="0"/>
                      </a:rPr>
                      <m:t>𝐍𝐏</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𝑋</m:t>
                    </m:r>
                    <m:r>
                      <a:rPr lang="en-US" i="1">
                        <a:latin typeface="Cambria Math" panose="02040503050406030204" pitchFamily="18" charset="0"/>
                        <a:ea typeface="Cambria Math" panose="02040503050406030204" pitchFamily="18" charset="0"/>
                      </a:rPr>
                      <m:t>∈</m:t>
                    </m:r>
                    <m:r>
                      <a:rPr lang="en-US" b="1" i="0" smtClean="0">
                        <a:latin typeface="Cambria Math" panose="02040503050406030204" pitchFamily="18" charset="0"/>
                        <a:ea typeface="Cambria Math" panose="02040503050406030204" pitchFamily="18" charset="0"/>
                      </a:rPr>
                      <m:t>𝐏</m:t>
                    </m:r>
                    <m:r>
                      <a:rPr lang="en-US" i="1">
                        <a:latin typeface="Cambria Math" panose="02040503050406030204" pitchFamily="18" charset="0"/>
                        <a:ea typeface="Cambria Math" panose="02040503050406030204" pitchFamily="18" charset="0"/>
                      </a:rPr>
                      <m:t>→</m:t>
                    </m:r>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𝑋</m:t>
                        </m:r>
                      </m:e>
                    </m:acc>
                    <m:r>
                      <a:rPr lang="en-US" i="1">
                        <a:latin typeface="Cambria Math" panose="02040503050406030204" pitchFamily="18" charset="0"/>
                        <a:ea typeface="Cambria Math" panose="02040503050406030204" pitchFamily="18" charset="0"/>
                      </a:rPr>
                      <m:t>∈</m:t>
                    </m:r>
                    <m:r>
                      <a:rPr lang="en-US" b="1" i="0">
                        <a:latin typeface="Cambria Math" panose="02040503050406030204" pitchFamily="18" charset="0"/>
                        <a:ea typeface="Cambria Math" panose="02040503050406030204" pitchFamily="18" charset="0"/>
                      </a:rPr>
                      <m:t>𝐏</m:t>
                    </m:r>
                    <m:r>
                      <a:rPr lang="en-US" i="1">
                        <a:latin typeface="Cambria Math" panose="02040503050406030204" pitchFamily="18" charset="0"/>
                        <a:ea typeface="Cambria Math" panose="02040503050406030204" pitchFamily="18" charset="0"/>
                      </a:rPr>
                      <m:t>→</m:t>
                    </m:r>
                    <m:acc>
                      <m:accPr>
                        <m:chr m:val="̅"/>
                        <m:ctrlPr>
                          <a:rPr lang="en-US" i="1">
                            <a:latin typeface="Cambria Math" panose="02040503050406030204" pitchFamily="18" charset="0"/>
                            <a:ea typeface="Cambria Math" panose="02040503050406030204" pitchFamily="18" charset="0"/>
                          </a:rPr>
                        </m:ctrlPr>
                      </m:accPr>
                      <m:e>
                        <m:r>
                          <a:rPr lang="en-US" i="1">
                            <a:latin typeface="Cambria Math" panose="02040503050406030204" pitchFamily="18" charset="0"/>
                            <a:ea typeface="Cambria Math" panose="02040503050406030204" pitchFamily="18" charset="0"/>
                          </a:rPr>
                          <m:t>𝑋</m:t>
                        </m:r>
                      </m:e>
                    </m:acc>
                    <m:r>
                      <a:rPr lang="en-US" i="1">
                        <a:latin typeface="Cambria Math" panose="02040503050406030204" pitchFamily="18" charset="0"/>
                        <a:ea typeface="Cambria Math" panose="02040503050406030204" pitchFamily="18" charset="0"/>
                      </a:rPr>
                      <m:t>∈</m:t>
                    </m:r>
                    <m:r>
                      <a:rPr lang="en-US" b="1" i="0" smtClean="0">
                        <a:latin typeface="Cambria Math" panose="02040503050406030204" pitchFamily="18" charset="0"/>
                        <a:ea typeface="Cambria Math" panose="02040503050406030204" pitchFamily="18" charset="0"/>
                      </a:rPr>
                      <m:t>𝐍</m:t>
                    </m:r>
                    <m:r>
                      <a:rPr lang="en-US" b="1" i="0">
                        <a:latin typeface="Cambria Math" panose="02040503050406030204" pitchFamily="18" charset="0"/>
                        <a:ea typeface="Cambria Math" panose="02040503050406030204" pitchFamily="18" charset="0"/>
                      </a:rPr>
                      <m:t>𝐏</m:t>
                    </m:r>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𝑋</m:t>
                    </m:r>
                    <m:r>
                      <a:rPr lang="en-US" i="1">
                        <a:latin typeface="Cambria Math" panose="02040503050406030204" pitchFamily="18" charset="0"/>
                        <a:ea typeface="Cambria Math" panose="02040503050406030204" pitchFamily="18" charset="0"/>
                      </a:rPr>
                      <m:t>∈</m:t>
                    </m:r>
                    <m:r>
                      <a:rPr lang="en-US" b="1" i="0" smtClean="0">
                        <a:latin typeface="Cambria Math" panose="02040503050406030204" pitchFamily="18" charset="0"/>
                        <a:ea typeface="Cambria Math" panose="02040503050406030204" pitchFamily="18" charset="0"/>
                      </a:rPr>
                      <m:t>𝐂𝐨</m:t>
                    </m:r>
                    <m:r>
                      <m:rPr>
                        <m:nor/>
                      </m:rPr>
                      <a:rPr lang="en-US" b="1" i="0" smtClean="0">
                        <a:latin typeface="Cambria Math" panose="02040503050406030204" pitchFamily="18" charset="0"/>
                        <a:ea typeface="Cambria Math" panose="02040503050406030204" pitchFamily="18" charset="0"/>
                      </a:rPr>
                      <m:t>−</m:t>
                    </m:r>
                    <m:r>
                      <a:rPr lang="en-US" b="1" i="0" smtClean="0">
                        <a:latin typeface="Cambria Math" panose="02040503050406030204" pitchFamily="18" charset="0"/>
                        <a:ea typeface="Cambria Math" panose="02040503050406030204" pitchFamily="18" charset="0"/>
                      </a:rPr>
                      <m:t>𝐍</m:t>
                    </m:r>
                    <m:r>
                      <a:rPr lang="en-US" b="1" i="0">
                        <a:latin typeface="Cambria Math" panose="02040503050406030204" pitchFamily="18" charset="0"/>
                        <a:ea typeface="Cambria Math" panose="02040503050406030204" pitchFamily="18" charset="0"/>
                      </a:rPr>
                      <m:t>𝐏</m:t>
                    </m:r>
                  </m:oMath>
                </a14:m>
                <a:endParaRPr lang="en-US" b="1" dirty="0">
                  <a:ea typeface="Cambria Math" panose="02040503050406030204" pitchFamily="18" charset="0"/>
                </a:endParaRPr>
              </a:p>
              <a:p>
                <a:pPr lvl="1"/>
                <a14:m>
                  <m:oMath xmlns:m="http://schemas.openxmlformats.org/officeDocument/2006/math">
                    <m:r>
                      <a:rPr lang="en-US" i="1">
                        <a:latin typeface="Cambria Math" panose="02040503050406030204" pitchFamily="18" charset="0"/>
                      </a:rPr>
                      <m:t>𝑋</m:t>
                    </m:r>
                    <m:r>
                      <a:rPr lang="en-US" i="1">
                        <a:latin typeface="Cambria Math" panose="02040503050406030204" pitchFamily="18" charset="0"/>
                        <a:ea typeface="Cambria Math" panose="02040503050406030204" pitchFamily="18" charset="0"/>
                      </a:rPr>
                      <m:t>∈</m:t>
                    </m:r>
                    <m:r>
                      <a:rPr lang="en-US" b="1" i="0" smtClean="0">
                        <a:latin typeface="Cambria Math" panose="02040503050406030204" pitchFamily="18" charset="0"/>
                        <a:ea typeface="Cambria Math" panose="02040503050406030204" pitchFamily="18" charset="0"/>
                      </a:rPr>
                      <m:t>𝐜𝐨</m:t>
                    </m:r>
                    <m:r>
                      <m:rPr>
                        <m:nor/>
                      </m:rPr>
                      <a:rPr lang="en-US" b="1" i="0" smtClean="0">
                        <a:latin typeface="Cambria Math" panose="02040503050406030204" pitchFamily="18" charset="0"/>
                        <a:ea typeface="Cambria Math" panose="02040503050406030204" pitchFamily="18" charset="0"/>
                      </a:rPr>
                      <m:t>−</m:t>
                    </m:r>
                    <m:r>
                      <a:rPr lang="en-US" b="1">
                        <a:latin typeface="Cambria Math" panose="02040503050406030204" pitchFamily="18" charset="0"/>
                        <a:ea typeface="Cambria Math" panose="02040503050406030204" pitchFamily="18" charset="0"/>
                      </a:rPr>
                      <m:t>𝐍𝐏</m:t>
                    </m:r>
                    <m:r>
                      <a:rPr lang="en-US" i="1">
                        <a:latin typeface="Cambria Math" panose="02040503050406030204" pitchFamily="18" charset="0"/>
                        <a:ea typeface="Cambria Math" panose="02040503050406030204" pitchFamily="18" charset="0"/>
                      </a:rPr>
                      <m:t>→</m:t>
                    </m:r>
                    <m:acc>
                      <m:accPr>
                        <m:chr m:val="̅"/>
                        <m:ctrlPr>
                          <a:rPr lang="en-US" i="1">
                            <a:latin typeface="Cambria Math" panose="02040503050406030204" pitchFamily="18" charset="0"/>
                            <a:ea typeface="Cambria Math" panose="02040503050406030204" pitchFamily="18" charset="0"/>
                          </a:rPr>
                        </m:ctrlPr>
                      </m:accPr>
                      <m:e>
                        <m:r>
                          <a:rPr lang="en-US" i="1">
                            <a:latin typeface="Cambria Math" panose="02040503050406030204" pitchFamily="18" charset="0"/>
                            <a:ea typeface="Cambria Math" panose="02040503050406030204" pitchFamily="18" charset="0"/>
                          </a:rPr>
                          <m:t>𝑋</m:t>
                        </m:r>
                      </m:e>
                    </m:acc>
                    <m:r>
                      <a:rPr lang="en-US" i="1">
                        <a:latin typeface="Cambria Math" panose="02040503050406030204" pitchFamily="18" charset="0"/>
                        <a:ea typeface="Cambria Math" panose="02040503050406030204" pitchFamily="18" charset="0"/>
                      </a:rPr>
                      <m:t>∈</m:t>
                    </m:r>
                    <m:r>
                      <a:rPr lang="en-US" b="1">
                        <a:latin typeface="Cambria Math" panose="02040503050406030204" pitchFamily="18" charset="0"/>
                        <a:ea typeface="Cambria Math" panose="02040503050406030204" pitchFamily="18" charset="0"/>
                      </a:rPr>
                      <m:t>𝐍𝐏</m:t>
                    </m:r>
                    <m:r>
                      <a:rPr lang="en-US" i="1">
                        <a:latin typeface="Cambria Math" panose="02040503050406030204" pitchFamily="18" charset="0"/>
                        <a:ea typeface="Cambria Math" panose="02040503050406030204" pitchFamily="18" charset="0"/>
                      </a:rPr>
                      <m:t>→</m:t>
                    </m:r>
                    <m:acc>
                      <m:accPr>
                        <m:chr m:val="̅"/>
                        <m:ctrlPr>
                          <a:rPr lang="en-US" i="1">
                            <a:latin typeface="Cambria Math" panose="02040503050406030204" pitchFamily="18" charset="0"/>
                            <a:ea typeface="Cambria Math" panose="02040503050406030204" pitchFamily="18" charset="0"/>
                          </a:rPr>
                        </m:ctrlPr>
                      </m:accPr>
                      <m:e>
                        <m:r>
                          <a:rPr lang="en-US" i="1">
                            <a:latin typeface="Cambria Math" panose="02040503050406030204" pitchFamily="18" charset="0"/>
                            <a:ea typeface="Cambria Math" panose="02040503050406030204" pitchFamily="18" charset="0"/>
                          </a:rPr>
                          <m:t>𝑋</m:t>
                        </m:r>
                      </m:e>
                    </m:acc>
                    <m:r>
                      <a:rPr lang="en-US" i="1">
                        <a:latin typeface="Cambria Math" panose="02040503050406030204" pitchFamily="18" charset="0"/>
                        <a:ea typeface="Cambria Math" panose="02040503050406030204" pitchFamily="18" charset="0"/>
                      </a:rPr>
                      <m:t>∈</m:t>
                    </m:r>
                    <m:r>
                      <a:rPr lang="en-US" b="1">
                        <a:latin typeface="Cambria Math" panose="02040503050406030204" pitchFamily="18" charset="0"/>
                        <a:ea typeface="Cambria Math" panose="02040503050406030204" pitchFamily="18" charset="0"/>
                      </a:rPr>
                      <m:t>𝐏</m:t>
                    </m:r>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𝑋</m:t>
                    </m:r>
                    <m:r>
                      <a:rPr lang="en-US" i="1">
                        <a:latin typeface="Cambria Math" panose="02040503050406030204" pitchFamily="18" charset="0"/>
                        <a:ea typeface="Cambria Math" panose="02040503050406030204" pitchFamily="18" charset="0"/>
                      </a:rPr>
                      <m:t>∈</m:t>
                    </m:r>
                    <m:r>
                      <a:rPr lang="en-US" b="1">
                        <a:latin typeface="Cambria Math" panose="02040503050406030204" pitchFamily="18" charset="0"/>
                        <a:ea typeface="Cambria Math" panose="02040503050406030204" pitchFamily="18" charset="0"/>
                      </a:rPr>
                      <m:t>𝐏</m:t>
                    </m:r>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𝑋</m:t>
                    </m:r>
                    <m:r>
                      <a:rPr lang="en-US" i="1">
                        <a:latin typeface="Cambria Math" panose="02040503050406030204" pitchFamily="18" charset="0"/>
                        <a:ea typeface="Cambria Math" panose="02040503050406030204" pitchFamily="18" charset="0"/>
                      </a:rPr>
                      <m:t>∈</m:t>
                    </m:r>
                    <m:r>
                      <a:rPr lang="en-US" b="1">
                        <a:latin typeface="Cambria Math" panose="02040503050406030204" pitchFamily="18" charset="0"/>
                        <a:ea typeface="Cambria Math" panose="02040503050406030204" pitchFamily="18" charset="0"/>
                      </a:rPr>
                      <m:t>𝐍𝐏</m:t>
                    </m:r>
                  </m:oMath>
                </a14:m>
                <a:endParaRPr lang="en-US" b="1" dirty="0"/>
              </a:p>
              <a:p>
                <a:pPr lvl="1"/>
                <a:r>
                  <a:rPr lang="en-US" dirty="0"/>
                  <a:t>Thus, </a:t>
                </a:r>
                <a:r>
                  <a:rPr lang="en-US" b="1" dirty="0"/>
                  <a:t>NP</a:t>
                </a:r>
                <a:r>
                  <a:rPr lang="en-US" dirty="0"/>
                  <a:t> =</a:t>
                </a:r>
                <a:r>
                  <a:rPr lang="en-US" b="1" dirty="0"/>
                  <a:t> co-NP</a:t>
                </a:r>
                <a:r>
                  <a:rPr lang="en-US" dirty="0"/>
                  <a:t>.</a:t>
                </a:r>
              </a:p>
              <a:p>
                <a:pPr lvl="1"/>
                <a:r>
                  <a:rPr lang="en-US" dirty="0"/>
                  <a:t>But, because the contrapositive is logically equivalent, that means that (</a:t>
                </a:r>
                <a:r>
                  <a:rPr lang="en-US" b="1" dirty="0"/>
                  <a:t>NP</a:t>
                </a:r>
                <a:r>
                  <a:rPr lang="en-US" dirty="0"/>
                  <a:t> ≠ </a:t>
                </a:r>
                <a:r>
                  <a:rPr lang="en-US" b="1" dirty="0"/>
                  <a:t>Co-NP</a:t>
                </a:r>
                <a:r>
                  <a:rPr lang="en-US" dirty="0"/>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a:t>
                </a:r>
                <a:r>
                  <a:rPr lang="en-US" b="1" dirty="0"/>
                  <a:t>P</a:t>
                </a:r>
                <a:r>
                  <a:rPr lang="en-US" dirty="0"/>
                  <a:t> ≠ </a:t>
                </a:r>
                <a:r>
                  <a:rPr lang="en-US" b="1" dirty="0"/>
                  <a:t>NP</a:t>
                </a:r>
                <a:r>
                  <a:rPr lang="en-US" dirty="0"/>
                  <a:t>).</a:t>
                </a:r>
                <a:endParaRPr lang="en-US" b="1" dirty="0"/>
              </a:p>
              <a:p>
                <a:pPr marL="118872" indent="0">
                  <a:buNone/>
                </a:pPr>
                <a:r>
                  <a:rPr lang="en-US" dirty="0"/>
                  <a:t>∎</a:t>
                </a:r>
              </a:p>
              <a:p>
                <a:pPr lvl="1"/>
                <a:endParaRPr lang="en-US"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56" t="-2372"/>
                </a:stretch>
              </a:blipFill>
            </p:spPr>
            <p:txBody>
              <a:bodyPr/>
              <a:lstStyle/>
              <a:p>
                <a:r>
                  <a:rPr lang="en-US">
                    <a:noFill/>
                  </a:rPr>
                  <a:t> </a:t>
                </a:r>
              </a:p>
            </p:txBody>
          </p:sp>
        </mc:Fallback>
      </mc:AlternateContent>
    </p:spTree>
    <p:extLst>
      <p:ext uri="{BB962C8B-B14F-4D97-AF65-F5344CB8AC3E}">
        <p14:creationId xmlns:p14="http://schemas.microsoft.com/office/powerpoint/2010/main" val="198600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6</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90102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r>
                  <a:rPr lang="en-US" dirty="0"/>
                  <a:t>Is P = (NP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t> Co-NP)?</a:t>
                </a:r>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0">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It's true that </a:t>
                </a:r>
                <a:r>
                  <a:rPr lang="en-US" b="1" dirty="0"/>
                  <a:t>P</a:t>
                </a:r>
                <a:r>
                  <a:rPr lang="en-US"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t> (</a:t>
                </a:r>
                <a:r>
                  <a:rPr lang="en-US" b="1" dirty="0"/>
                  <a:t>NP</a:t>
                </a:r>
                <a:r>
                  <a:rPr lang="en-US" dirty="0"/>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a:t>
                </a:r>
                <a:r>
                  <a:rPr lang="en-US" b="1" dirty="0"/>
                  <a:t>Co-NP</a:t>
                </a:r>
                <a:r>
                  <a:rPr lang="en-US" dirty="0"/>
                  <a:t>)</a:t>
                </a:r>
              </a:p>
              <a:p>
                <a:r>
                  <a:rPr lang="en-US" dirty="0"/>
                  <a:t>But opinions are mixed as to whether there might be problems in </a:t>
                </a:r>
                <a:r>
                  <a:rPr lang="en-US" b="1" dirty="0"/>
                  <a:t>NP</a:t>
                </a:r>
                <a:r>
                  <a:rPr lang="en-US" dirty="0"/>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a:t>
                </a:r>
                <a:r>
                  <a:rPr lang="en-US" b="1" dirty="0"/>
                  <a:t>Co-NP</a:t>
                </a:r>
                <a:r>
                  <a:rPr lang="en-US" dirty="0"/>
                  <a:t> that cannot be solved in polynomial time</a:t>
                </a:r>
              </a:p>
              <a:p>
                <a:r>
                  <a:rPr lang="en-US" dirty="0"/>
                  <a:t>Maybe you can find the answer!</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t="-527"/>
                </a:stretch>
              </a:blipFill>
            </p:spPr>
            <p:txBody>
              <a:bodyPr/>
              <a:lstStyle/>
              <a:p>
                <a:r>
                  <a:rPr lang="en-US">
                    <a:noFill/>
                  </a:rPr>
                  <a:t> </a:t>
                </a:r>
              </a:p>
            </p:txBody>
          </p:sp>
        </mc:Fallback>
      </mc:AlternateContent>
    </p:spTree>
    <p:extLst>
      <p:ext uri="{BB962C8B-B14F-4D97-AF65-F5344CB8AC3E}">
        <p14:creationId xmlns:p14="http://schemas.microsoft.com/office/powerpoint/2010/main" val="3333015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Next time…</a:t>
            </a:r>
            <a:endParaRPr lang="en-US" dirty="0"/>
          </a:p>
        </p:txBody>
      </p:sp>
      <p:sp>
        <p:nvSpPr>
          <p:cNvPr id="3" name="Content Placeholder 2"/>
          <p:cNvSpPr>
            <a:spLocks noGrp="1"/>
          </p:cNvSpPr>
          <p:nvPr>
            <p:ph idx="1"/>
          </p:nvPr>
        </p:nvSpPr>
        <p:spPr/>
        <p:txBody>
          <a:bodyPr/>
          <a:lstStyle/>
          <a:p>
            <a:r>
              <a:rPr lang="en-US" dirty="0"/>
              <a:t>A little bit of theory of computing</a:t>
            </a:r>
          </a:p>
          <a:p>
            <a:r>
              <a:rPr lang="en-US" dirty="0"/>
              <a:t>Approximation algorithms</a:t>
            </a:r>
          </a:p>
          <a:p>
            <a:pPr lvl="1"/>
            <a:r>
              <a:rPr lang="en-US" dirty="0"/>
              <a:t>Load balancing</a:t>
            </a:r>
          </a:p>
          <a:p>
            <a:pPr lvl="1"/>
            <a:r>
              <a:rPr lang="en-US" dirty="0"/>
              <a:t>Center selection</a:t>
            </a:r>
          </a:p>
          <a:p>
            <a:r>
              <a:rPr lang="en-US" dirty="0"/>
              <a:t>Read sections 11.1 and 11.2</a:t>
            </a:r>
          </a:p>
          <a:p>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lstStyle/>
          <a:p>
            <a:r>
              <a:rPr lang="en-US" dirty="0"/>
              <a:t>Assignment 6 </a:t>
            </a:r>
            <a:r>
              <a:rPr lang="en-US"/>
              <a:t>due Friday!</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Logical warmup</a:t>
            </a:r>
            <a:endParaRPr lang="en-US" dirty="0"/>
          </a:p>
        </p:txBody>
      </p:sp>
      <p:sp>
        <p:nvSpPr>
          <p:cNvPr id="3" name="Content Placeholder 2"/>
          <p:cNvSpPr>
            <a:spLocks noGrp="1"/>
          </p:cNvSpPr>
          <p:nvPr>
            <p:ph idx="1"/>
          </p:nvPr>
        </p:nvSpPr>
        <p:spPr>
          <a:xfrm>
            <a:off x="609600" y="1775193"/>
            <a:ext cx="10972800" cy="4320808"/>
          </a:xfrm>
        </p:spPr>
        <p:txBody>
          <a:bodyPr>
            <a:normAutofit fontScale="85000" lnSpcReduction="20000"/>
          </a:bodyPr>
          <a:lstStyle/>
          <a:p>
            <a:r>
              <a:rPr lang="en-US" dirty="0"/>
              <a:t>A pot contains 75 white beans and 150 black ones</a:t>
            </a:r>
          </a:p>
          <a:p>
            <a:r>
              <a:rPr lang="en-US" dirty="0"/>
              <a:t>Next to the pot is a large pile of black beans.</a:t>
            </a:r>
          </a:p>
          <a:p>
            <a:r>
              <a:rPr lang="en-US" dirty="0"/>
              <a:t>The (insane) cook removes the beans from the pot, one at a time, according to the following strange rule:</a:t>
            </a:r>
          </a:p>
          <a:p>
            <a:pPr lvl="1"/>
            <a:r>
              <a:rPr lang="en-US" dirty="0"/>
              <a:t>He removes two beans from the pot at random</a:t>
            </a:r>
          </a:p>
          <a:p>
            <a:pPr lvl="1"/>
            <a:r>
              <a:rPr lang="en-US" dirty="0"/>
              <a:t>If at least one of the beans is black, he places it on the bean-pile and drops the other bean, no matter what color, back in the pot</a:t>
            </a:r>
          </a:p>
          <a:p>
            <a:pPr lvl="1"/>
            <a:r>
              <a:rPr lang="en-US" dirty="0"/>
              <a:t>If both beans are white, on the other hand, he discards both of them and removes one black bean from the pile and drops it in the pot</a:t>
            </a:r>
          </a:p>
          <a:p>
            <a:r>
              <a:rPr lang="en-US" dirty="0"/>
              <a:t>After each step of this procedure, the pot has one fewer bean in it</a:t>
            </a:r>
          </a:p>
          <a:p>
            <a:r>
              <a:rPr lang="en-US" dirty="0"/>
              <a:t>Eventually, just one bean is left in the pot</a:t>
            </a:r>
          </a:p>
          <a:p>
            <a:r>
              <a:rPr lang="en-US" dirty="0"/>
              <a:t>What color is it?</a:t>
            </a:r>
          </a:p>
        </p:txBody>
      </p:sp>
      <p:pic>
        <p:nvPicPr>
          <p:cNvPr id="1027" name="Picture 3" descr="E:\Application Data\Local\Microsoft\Windows\Temporary Internet Files\Content.IE5\Y52W0YM5\MPj04426700000[1].jpg"/>
          <p:cNvPicPr>
            <a:picLocks noChangeAspect="1" noChangeArrowheads="1"/>
          </p:cNvPicPr>
          <p:nvPr/>
        </p:nvPicPr>
        <p:blipFill>
          <a:blip r:embed="rId2" cstate="print"/>
          <a:srcRect/>
          <a:stretch>
            <a:fillRect/>
          </a:stretch>
        </p:blipFill>
        <p:spPr bwMode="auto">
          <a:xfrm rot="5400000">
            <a:off x="10298061" y="4867607"/>
            <a:ext cx="1600200" cy="2133600"/>
          </a:xfrm>
          <a:prstGeom prst="rect">
            <a:avLst/>
          </a:prstGeom>
          <a:noFill/>
          <a:effectLst>
            <a:softEdge rad="127000"/>
          </a:effectLst>
        </p:spPr>
      </p:pic>
    </p:spTree>
    <p:extLst>
      <p:ext uri="{BB962C8B-B14F-4D97-AF65-F5344CB8AC3E}">
        <p14:creationId xmlns:p14="http://schemas.microsoft.com/office/powerpoint/2010/main" val="91524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Three-Sentence Summary Listing Lots of NP-Complete Problems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20625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Showing Lots of Problems are NP-Complete</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98886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B3529C-CFD3-438C-A274-E8B8CDC0AEC2}"/>
              </a:ext>
            </a:extLst>
          </p:cNvPr>
          <p:cNvSpPr>
            <a:spLocks noGrp="1"/>
          </p:cNvSpPr>
          <p:nvPr>
            <p:ph type="title"/>
          </p:nvPr>
        </p:nvSpPr>
        <p:spPr/>
        <p:txBody>
          <a:bodyPr>
            <a:normAutofit fontScale="90000"/>
          </a:bodyPr>
          <a:lstStyle/>
          <a:p>
            <a:r>
              <a:rPr lang="en-US" dirty="0"/>
              <a:t>Why are we showing that lots of problems are NP-complete?</a:t>
            </a:r>
          </a:p>
        </p:txBody>
      </p:sp>
      <p:sp>
        <p:nvSpPr>
          <p:cNvPr id="5" name="Content Placeholder 4">
            <a:extLst>
              <a:ext uri="{FF2B5EF4-FFF2-40B4-BE49-F238E27FC236}">
                <a16:creationId xmlns:a16="http://schemas.microsoft.com/office/drawing/2014/main" id="{BD85B4B8-3CEF-44E4-B01E-C1A03320F00A}"/>
              </a:ext>
            </a:extLst>
          </p:cNvPr>
          <p:cNvSpPr>
            <a:spLocks noGrp="1"/>
          </p:cNvSpPr>
          <p:nvPr>
            <p:ph idx="1"/>
          </p:nvPr>
        </p:nvSpPr>
        <p:spPr/>
        <p:txBody>
          <a:bodyPr/>
          <a:lstStyle/>
          <a:p>
            <a:r>
              <a:rPr lang="en-US" dirty="0"/>
              <a:t>You need to know if your boss gives you the (probably impossible) task of writing a program to solve an </a:t>
            </a:r>
            <a:r>
              <a:rPr lang="en-US" b="1" dirty="0"/>
              <a:t>NP-complete</a:t>
            </a:r>
            <a:r>
              <a:rPr lang="en-US" dirty="0"/>
              <a:t> problem</a:t>
            </a:r>
          </a:p>
          <a:p>
            <a:r>
              <a:rPr lang="en-US" dirty="0"/>
              <a:t>Trying to understand these reductions will (hopefully) help you remember a number of </a:t>
            </a:r>
            <a:r>
              <a:rPr lang="en-US" b="1" dirty="0"/>
              <a:t>NP-complete</a:t>
            </a:r>
            <a:r>
              <a:rPr lang="en-US" dirty="0"/>
              <a:t> problems</a:t>
            </a:r>
          </a:p>
          <a:p>
            <a:r>
              <a:rPr lang="en-US" dirty="0"/>
              <a:t>Finally, these reductions are impressive accomplishments of computer science</a:t>
            </a:r>
          </a:p>
        </p:txBody>
      </p:sp>
    </p:spTree>
    <p:extLst>
      <p:ext uri="{BB962C8B-B14F-4D97-AF65-F5344CB8AC3E}">
        <p14:creationId xmlns:p14="http://schemas.microsoft.com/office/powerpoint/2010/main" val="29128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Sequencing problems</a:t>
            </a:r>
          </a:p>
        </p:txBody>
      </p:sp>
      <p:sp>
        <p:nvSpPr>
          <p:cNvPr id="3" name="Content Placeholder 2"/>
          <p:cNvSpPr>
            <a:spLocks noGrp="1"/>
          </p:cNvSpPr>
          <p:nvPr>
            <p:ph idx="1"/>
          </p:nvPr>
        </p:nvSpPr>
        <p:spPr/>
        <p:txBody>
          <a:bodyPr/>
          <a:lstStyle/>
          <a:p>
            <a:r>
              <a:rPr lang="en-US" dirty="0"/>
              <a:t>We've seen </a:t>
            </a:r>
            <a:r>
              <a:rPr lang="en-US" b="1" dirty="0"/>
              <a:t>NP-complete</a:t>
            </a:r>
            <a:r>
              <a:rPr lang="en-US" dirty="0"/>
              <a:t> problems for sets and satisfying Boolean variables</a:t>
            </a:r>
          </a:p>
          <a:p>
            <a:r>
              <a:rPr lang="en-US" dirty="0"/>
              <a:t>Another important category are sequencing problems where we want to find the right permutation of a collection of objects</a:t>
            </a:r>
          </a:p>
          <a:p>
            <a:r>
              <a:rPr lang="en-US" dirty="0"/>
              <a:t>How many permutations are there of </a:t>
            </a:r>
            <a:r>
              <a:rPr lang="en-US" b="1" i="1" dirty="0"/>
              <a:t>n</a:t>
            </a:r>
            <a:r>
              <a:rPr lang="en-US" dirty="0"/>
              <a:t> objects?</a:t>
            </a:r>
          </a:p>
        </p:txBody>
      </p:sp>
    </p:spTree>
    <p:extLst>
      <p:ext uri="{BB962C8B-B14F-4D97-AF65-F5344CB8AC3E}">
        <p14:creationId xmlns:p14="http://schemas.microsoft.com/office/powerpoint/2010/main" val="1040538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5019</TotalTime>
  <Words>2716</Words>
  <Application>Microsoft Office PowerPoint</Application>
  <PresentationFormat>Widescreen</PresentationFormat>
  <Paragraphs>257</Paragraphs>
  <Slides>43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Calibri</vt:lpstr>
      <vt:lpstr>Cambria Math</vt:lpstr>
      <vt:lpstr>Corbel</vt:lpstr>
      <vt:lpstr>Wingdings</vt:lpstr>
      <vt:lpstr>Wingdings 2</vt:lpstr>
      <vt:lpstr>Wingdings 3</vt:lpstr>
      <vt:lpstr>Module</vt:lpstr>
      <vt:lpstr>COMP 4500</vt:lpstr>
      <vt:lpstr>Last time</vt:lpstr>
      <vt:lpstr>Questions?</vt:lpstr>
      <vt:lpstr>Assignment 6</vt:lpstr>
      <vt:lpstr>Logical warmup</vt:lpstr>
      <vt:lpstr>Three-Sentence Summary Listing Lots of NP-Complete Problems</vt:lpstr>
      <vt:lpstr>Showing Lots of Problems are NP-Complete</vt:lpstr>
      <vt:lpstr>Why are we showing that lots of problems are NP-complete?</vt:lpstr>
      <vt:lpstr>Sequencing problems</vt:lpstr>
      <vt:lpstr>Traveling salesman problem</vt:lpstr>
      <vt:lpstr>Hamiltonian cycle problem</vt:lpstr>
      <vt:lpstr>Find a Hamiltonian Cycle</vt:lpstr>
      <vt:lpstr>Hamiltonian cycle is NP-complete</vt:lpstr>
      <vt:lpstr>Proof continued</vt:lpstr>
      <vt:lpstr>What does that look like?</vt:lpstr>
      <vt:lpstr>Why did we do all that?</vt:lpstr>
      <vt:lpstr>How?!</vt:lpstr>
      <vt:lpstr>It gets worse!</vt:lpstr>
      <vt:lpstr>Does that work?</vt:lpstr>
      <vt:lpstr>Does that work? (continued)</vt:lpstr>
      <vt:lpstr>Traveling salesman is NP-complete</vt:lpstr>
      <vt:lpstr>Proof continued</vt:lpstr>
      <vt:lpstr>Hamiltonian path is NP-complete</vt:lpstr>
      <vt:lpstr>Graph coloring</vt:lpstr>
      <vt:lpstr>Graph coloring</vt:lpstr>
      <vt:lpstr>Graph coloring</vt:lpstr>
      <vt:lpstr>3-coloring a graph</vt:lpstr>
      <vt:lpstr>3-coloring is NP-complete</vt:lpstr>
      <vt:lpstr>Proof continued</vt:lpstr>
      <vt:lpstr>Proof continued</vt:lpstr>
      <vt:lpstr>Proof continued</vt:lpstr>
      <vt:lpstr>k-coloring is NP-complete</vt:lpstr>
      <vt:lpstr>Subset sum is NP-complete</vt:lpstr>
      <vt:lpstr>Scheduling with release times and deadlines</vt:lpstr>
      <vt:lpstr>Scheduling with release times and deadlines is NP-complete</vt:lpstr>
      <vt:lpstr>Co-NP</vt:lpstr>
      <vt:lpstr>Asymmetric certification</vt:lpstr>
      <vt:lpstr>Co-NP</vt:lpstr>
      <vt:lpstr>What if NP ≠ Co-NP?</vt:lpstr>
      <vt:lpstr>Is P = (NP ∩ Co-NP)?</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675</cp:revision>
  <dcterms:created xsi:type="dcterms:W3CDTF">2009-08-24T20:26:10Z</dcterms:created>
  <dcterms:modified xsi:type="dcterms:W3CDTF">2024-04-03T14:15:01Z</dcterms:modified>
</cp:coreProperties>
</file>